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287000" cx="18288000"/>
  <p:notesSz cx="6858000" cy="9144000"/>
  <p:embeddedFontLst>
    <p:embeddedFont>
      <p:font typeface="Montserrat"/>
      <p:regular r:id="rId29"/>
      <p:bold r:id="rId30"/>
      <p:italic r:id="rId31"/>
      <p:boldItalic r:id="rId32"/>
    </p:embeddedFont>
    <p:embeddedFont>
      <p:font typeface="Open Sans ExtraBold"/>
      <p:bold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9" roundtripDataSignature="AMtx7mipy/tRneXQMS2knU4vALkDDps8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OpenSansExtraBold-bold.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OpenSansExtraBold-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c6c58022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35c6c58022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5c6c58022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35c6c580227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5c6c58022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35c6c580227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5c6c58022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35c6c580227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5c6c580227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35c6c580227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c6c580227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g35c6c580227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5c6c580227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1" name="Google Shape;581;g35c6c580227_0_3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5c6c580227_0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g35c6c580227_0_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5c6c580227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2" name="Google Shape;602;g35c6c580227_0_3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c6c580227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35c6c580227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c6c58022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c6c580227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c6c58022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35c6c580227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30.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43.jpg"/><Relationship Id="rId5" Type="http://schemas.openxmlformats.org/officeDocument/2006/relationships/image" Target="../media/image42.png"/><Relationship Id="rId6"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9.jpg"/><Relationship Id="rId4" Type="http://schemas.openxmlformats.org/officeDocument/2006/relationships/image" Target="../media/image53.png"/><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5.jpg"/><Relationship Id="rId4" Type="http://schemas.openxmlformats.org/officeDocument/2006/relationships/image" Target="../media/image50.jpg"/><Relationship Id="rId5" Type="http://schemas.openxmlformats.org/officeDocument/2006/relationships/image" Target="../media/image39.png"/><Relationship Id="rId6"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jpg"/><Relationship Id="rId4" Type="http://schemas.openxmlformats.org/officeDocument/2006/relationships/image" Target="../media/image52.png"/><Relationship Id="rId5" Type="http://schemas.openxmlformats.org/officeDocument/2006/relationships/image" Target="../media/image47.png"/><Relationship Id="rId6"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58.png"/><Relationship Id="rId6"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7.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83" name="Shape 83"/>
        <p:cNvGrpSpPr/>
        <p:nvPr/>
      </p:nvGrpSpPr>
      <p:grpSpPr>
        <a:xfrm>
          <a:off x="0" y="0"/>
          <a:ext cx="0" cy="0"/>
          <a:chOff x="0" y="0"/>
          <a:chExt cx="0" cy="0"/>
        </a:xfrm>
      </p:grpSpPr>
      <p:sp>
        <p:nvSpPr>
          <p:cNvPr id="84" name="Google Shape;84;g35c6c580227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g35c6c580227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86" name="Google Shape;86;g35c6c580227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87" name="Google Shape;87;g35c6c580227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88" name="Google Shape;88;g35c6c580227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35c6c580227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90" name="Google Shape;90;g35c6c580227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91" name="Google Shape;91;g35c6c580227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92" name="Google Shape;92;g35c6c580227_0_0"/>
          <p:cNvSpPr txBox="1"/>
          <p:nvPr/>
        </p:nvSpPr>
        <p:spPr>
          <a:xfrm>
            <a:off x="1667825" y="3226200"/>
            <a:ext cx="15099600" cy="38346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a:t>
            </a:r>
            <a:r>
              <a:rPr lang="en-US" sz="7933">
                <a:solidFill>
                  <a:srgbClr val="FFFFFF"/>
                </a:solidFill>
              </a:rPr>
              <a:t>4</a:t>
            </a:r>
            <a:r>
              <a:rPr b="0" i="0" lang="en-US" sz="7933" u="none" cap="none" strike="noStrike">
                <a:solidFill>
                  <a:srgbClr val="FFFFFF"/>
                </a:solidFill>
                <a:latin typeface="Arial"/>
                <a:ea typeface="Arial"/>
                <a:cs typeface="Arial"/>
                <a:sym typeface="Arial"/>
              </a:rPr>
              <a:t>:</a:t>
            </a:r>
            <a:br>
              <a:rPr lang="en-US" sz="7933">
                <a:solidFill>
                  <a:srgbClr val="FFFFFF"/>
                </a:solidFill>
              </a:rPr>
            </a:br>
            <a:r>
              <a:rPr lang="en-US" sz="7933">
                <a:solidFill>
                  <a:srgbClr val="FFFFFF"/>
                </a:solidFill>
              </a:rPr>
              <a:t>SISTEMAS ESPECIALIZADOS Y DISTRIBUIDOS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1" name="Shape 271"/>
        <p:cNvGrpSpPr/>
        <p:nvPr/>
      </p:nvGrpSpPr>
      <p:grpSpPr>
        <a:xfrm>
          <a:off x="0" y="0"/>
          <a:ext cx="0" cy="0"/>
          <a:chOff x="0" y="0"/>
          <a:chExt cx="0" cy="0"/>
        </a:xfrm>
      </p:grpSpPr>
      <p:grpSp>
        <p:nvGrpSpPr>
          <p:cNvPr id="272" name="Google Shape;272;p6"/>
          <p:cNvGrpSpPr/>
          <p:nvPr/>
        </p:nvGrpSpPr>
        <p:grpSpPr>
          <a:xfrm>
            <a:off x="9144000" y="1812829"/>
            <a:ext cx="8754121" cy="1842365"/>
            <a:chOff x="0" y="-19050"/>
            <a:chExt cx="2305612" cy="485232"/>
          </a:xfrm>
        </p:grpSpPr>
        <p:sp>
          <p:nvSpPr>
            <p:cNvPr id="273" name="Google Shape;273;p6"/>
            <p:cNvSpPr/>
            <p:nvPr/>
          </p:nvSpPr>
          <p:spPr>
            <a:xfrm>
              <a:off x="0" y="0"/>
              <a:ext cx="2305612" cy="466182"/>
            </a:xfrm>
            <a:custGeom>
              <a:rect b="b" l="l" r="r" t="t"/>
              <a:pathLst>
                <a:path extrusionOk="0" h="466182" w="2305612">
                  <a:moveTo>
                    <a:pt x="44219" y="0"/>
                  </a:moveTo>
                  <a:lnTo>
                    <a:pt x="2261394" y="0"/>
                  </a:lnTo>
                  <a:cubicBezTo>
                    <a:pt x="2273121" y="0"/>
                    <a:pt x="2284368" y="4659"/>
                    <a:pt x="2292661" y="12951"/>
                  </a:cubicBezTo>
                  <a:cubicBezTo>
                    <a:pt x="2300953" y="21244"/>
                    <a:pt x="2305612" y="32491"/>
                    <a:pt x="2305612" y="44219"/>
                  </a:cubicBezTo>
                  <a:lnTo>
                    <a:pt x="2305612" y="421963"/>
                  </a:lnTo>
                  <a:cubicBezTo>
                    <a:pt x="2305612" y="446385"/>
                    <a:pt x="2285815" y="466182"/>
                    <a:pt x="2261394" y="466182"/>
                  </a:cubicBezTo>
                  <a:lnTo>
                    <a:pt x="44219" y="466182"/>
                  </a:lnTo>
                  <a:cubicBezTo>
                    <a:pt x="19797" y="466182"/>
                    <a:pt x="0" y="446385"/>
                    <a:pt x="0" y="421963"/>
                  </a:cubicBezTo>
                  <a:lnTo>
                    <a:pt x="0" y="44219"/>
                  </a:lnTo>
                  <a:cubicBezTo>
                    <a:pt x="0" y="32491"/>
                    <a:pt x="4659" y="21244"/>
                    <a:pt x="12951" y="12951"/>
                  </a:cubicBezTo>
                  <a:cubicBezTo>
                    <a:pt x="21244" y="4659"/>
                    <a:pt x="32491" y="0"/>
                    <a:pt x="44219"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txBox="1"/>
            <p:nvPr/>
          </p:nvSpPr>
          <p:spPr>
            <a:xfrm>
              <a:off x="0" y="-19050"/>
              <a:ext cx="2305612" cy="4852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6"/>
          <p:cNvGrpSpPr/>
          <p:nvPr/>
        </p:nvGrpSpPr>
        <p:grpSpPr>
          <a:xfrm>
            <a:off x="1043027" y="3391180"/>
            <a:ext cx="7390943" cy="2384117"/>
            <a:chOff x="0" y="-19050"/>
            <a:chExt cx="1946586" cy="627916"/>
          </a:xfrm>
        </p:grpSpPr>
        <p:sp>
          <p:nvSpPr>
            <p:cNvPr id="276" name="Google Shape;276;p6"/>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8" name="Google Shape;278;p6"/>
          <p:cNvSpPr txBox="1"/>
          <p:nvPr/>
        </p:nvSpPr>
        <p:spPr>
          <a:xfrm>
            <a:off x="1028700" y="1019175"/>
            <a:ext cx="8696214" cy="1527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SISTEMA OPERATIVO MÓVIL (</a:t>
            </a:r>
            <a:r>
              <a:rPr b="0" i="0" lang="en-US" sz="5000" u="none" cap="none" strike="noStrike">
                <a:solidFill>
                  <a:srgbClr val="ACFDDB"/>
                </a:solidFill>
                <a:latin typeface="Arial"/>
                <a:ea typeface="Arial"/>
                <a:cs typeface="Arial"/>
                <a:sym typeface="Arial"/>
              </a:rPr>
              <a:t>IOS</a:t>
            </a:r>
            <a:r>
              <a:rPr b="0" i="0" lang="en-US" sz="5000" u="none" cap="none" strike="noStrike">
                <a:solidFill>
                  <a:srgbClr val="FFFFFF"/>
                </a:solidFill>
                <a:latin typeface="Arial"/>
                <a:ea typeface="Arial"/>
                <a:cs typeface="Arial"/>
                <a:sym typeface="Arial"/>
              </a:rPr>
              <a:t>)</a:t>
            </a:r>
            <a:endParaRPr/>
          </a:p>
        </p:txBody>
      </p:sp>
      <p:sp>
        <p:nvSpPr>
          <p:cNvPr id="279" name="Google Shape;279;p6"/>
          <p:cNvSpPr txBox="1"/>
          <p:nvPr/>
        </p:nvSpPr>
        <p:spPr>
          <a:xfrm>
            <a:off x="9335036" y="2134773"/>
            <a:ext cx="8208117" cy="121412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900" u="none" cap="none" strike="noStrike">
                <a:solidFill>
                  <a:srgbClr val="FFFFFF"/>
                </a:solidFill>
                <a:latin typeface="Montserrat"/>
                <a:ea typeface="Montserrat"/>
                <a:cs typeface="Montserrat"/>
                <a:sym typeface="Montserrat"/>
              </a:rPr>
              <a:t>IOS fue introducido en 2007 con el lanzamiento del iPhone, desarrollado por </a:t>
            </a:r>
            <a:r>
              <a:rPr b="0" i="0" lang="en-US" sz="1900" u="none" cap="none" strike="noStrike">
                <a:solidFill>
                  <a:srgbClr val="ACFDDB"/>
                </a:solidFill>
                <a:latin typeface="Montserrat"/>
                <a:ea typeface="Montserrat"/>
                <a:cs typeface="Montserrat"/>
                <a:sym typeface="Montserrat"/>
              </a:rPr>
              <a:t>Apple</a:t>
            </a:r>
            <a:r>
              <a:rPr b="0" i="0" lang="en-US" sz="1900" u="none" cap="none" strike="noStrike">
                <a:solidFill>
                  <a:srgbClr val="FFFFFF"/>
                </a:solidFill>
                <a:latin typeface="Montserrat"/>
                <a:ea typeface="Montserrat"/>
                <a:cs typeface="Montserrat"/>
                <a:sym typeface="Montserrat"/>
              </a:rPr>
              <a:t>. Desde entonces, ha evolucionado para convertirse en un sistema operativo potente y muy optimizado para dispositivos móviles, como iPhone y iPad.</a:t>
            </a:r>
            <a:endParaRPr/>
          </a:p>
        </p:txBody>
      </p:sp>
      <p:sp>
        <p:nvSpPr>
          <p:cNvPr id="280" name="Google Shape;280;p6"/>
          <p:cNvSpPr txBox="1"/>
          <p:nvPr/>
        </p:nvSpPr>
        <p:spPr>
          <a:xfrm>
            <a:off x="2862294" y="3993619"/>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KERNEL</a:t>
            </a:r>
            <a:endParaRPr/>
          </a:p>
        </p:txBody>
      </p:sp>
      <p:sp>
        <p:nvSpPr>
          <p:cNvPr id="281" name="Google Shape;281;p6"/>
          <p:cNvSpPr txBox="1"/>
          <p:nvPr/>
        </p:nvSpPr>
        <p:spPr>
          <a:xfrm>
            <a:off x="2862294" y="4464961"/>
            <a:ext cx="4390938" cy="1057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El núcleo de iOS es XNU, que combina elementos del sistema operativo </a:t>
            </a:r>
            <a:r>
              <a:rPr b="0" i="0" lang="en-US" sz="1500" u="none" cap="none" strike="noStrike">
                <a:solidFill>
                  <a:srgbClr val="ACFDDB"/>
                </a:solidFill>
                <a:latin typeface="Open Sans"/>
                <a:ea typeface="Open Sans"/>
                <a:cs typeface="Open Sans"/>
                <a:sym typeface="Open Sans"/>
              </a:rPr>
              <a:t>Mach </a:t>
            </a:r>
            <a:r>
              <a:rPr b="0" i="0" lang="en-US" sz="1500" u="none" cap="none" strike="noStrike">
                <a:solidFill>
                  <a:srgbClr val="FFFFFF"/>
                </a:solidFill>
                <a:latin typeface="Open Sans"/>
                <a:ea typeface="Open Sans"/>
                <a:cs typeface="Open Sans"/>
                <a:sym typeface="Open Sans"/>
              </a:rPr>
              <a:t>y del sistema BSD. Esto le proporciona un alto rendimiento y una sólida seguridad.</a:t>
            </a:r>
            <a:endParaRPr/>
          </a:p>
        </p:txBody>
      </p:sp>
      <p:grpSp>
        <p:nvGrpSpPr>
          <p:cNvPr id="282" name="Google Shape;282;p6"/>
          <p:cNvGrpSpPr/>
          <p:nvPr/>
        </p:nvGrpSpPr>
        <p:grpSpPr>
          <a:xfrm>
            <a:off x="1253029" y="6151137"/>
            <a:ext cx="7180941" cy="2384117"/>
            <a:chOff x="0" y="-19050"/>
            <a:chExt cx="1891277" cy="627916"/>
          </a:xfrm>
        </p:grpSpPr>
        <p:sp>
          <p:nvSpPr>
            <p:cNvPr id="283" name="Google Shape;283;p6"/>
            <p:cNvSpPr/>
            <p:nvPr/>
          </p:nvSpPr>
          <p:spPr>
            <a:xfrm>
              <a:off x="0" y="0"/>
              <a:ext cx="1891277" cy="608866"/>
            </a:xfrm>
            <a:custGeom>
              <a:rect b="b" l="l" r="r" t="t"/>
              <a:pathLst>
                <a:path extrusionOk="0" h="608866" w="1891277">
                  <a:moveTo>
                    <a:pt x="53906" y="0"/>
                  </a:moveTo>
                  <a:lnTo>
                    <a:pt x="1837371" y="0"/>
                  </a:lnTo>
                  <a:cubicBezTo>
                    <a:pt x="1867142" y="0"/>
                    <a:pt x="1891277" y="24135"/>
                    <a:pt x="1891277" y="53906"/>
                  </a:cubicBezTo>
                  <a:lnTo>
                    <a:pt x="1891277" y="554960"/>
                  </a:lnTo>
                  <a:cubicBezTo>
                    <a:pt x="1891277" y="569256"/>
                    <a:pt x="1885597" y="582968"/>
                    <a:pt x="1875488" y="593077"/>
                  </a:cubicBezTo>
                  <a:cubicBezTo>
                    <a:pt x="1865379" y="603186"/>
                    <a:pt x="1851667" y="608866"/>
                    <a:pt x="1837371" y="608866"/>
                  </a:cubicBezTo>
                  <a:lnTo>
                    <a:pt x="53906" y="608866"/>
                  </a:lnTo>
                  <a:cubicBezTo>
                    <a:pt x="39609" y="608866"/>
                    <a:pt x="25898" y="603186"/>
                    <a:pt x="15789" y="593077"/>
                  </a:cubicBezTo>
                  <a:cubicBezTo>
                    <a:pt x="5679" y="582968"/>
                    <a:pt x="0" y="569256"/>
                    <a:pt x="0" y="554960"/>
                  </a:cubicBezTo>
                  <a:lnTo>
                    <a:pt x="0" y="53906"/>
                  </a:lnTo>
                  <a:cubicBezTo>
                    <a:pt x="0" y="39609"/>
                    <a:pt x="5679" y="25898"/>
                    <a:pt x="15789" y="15789"/>
                  </a:cubicBezTo>
                  <a:cubicBezTo>
                    <a:pt x="25898" y="5679"/>
                    <a:pt x="39609" y="0"/>
                    <a:pt x="53906"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txBox="1"/>
            <p:nvPr/>
          </p:nvSpPr>
          <p:spPr>
            <a:xfrm>
              <a:off x="0" y="-19050"/>
              <a:ext cx="1891277"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5" name="Google Shape;285;p6"/>
          <p:cNvSpPr txBox="1"/>
          <p:nvPr/>
        </p:nvSpPr>
        <p:spPr>
          <a:xfrm>
            <a:off x="2818026" y="6601040"/>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Frameworks</a:t>
            </a:r>
            <a:endParaRPr/>
          </a:p>
        </p:txBody>
      </p:sp>
      <p:sp>
        <p:nvSpPr>
          <p:cNvPr id="286" name="Google Shape;286;p6"/>
          <p:cNvSpPr txBox="1"/>
          <p:nvPr/>
        </p:nvSpPr>
        <p:spPr>
          <a:xfrm>
            <a:off x="2808830" y="7074115"/>
            <a:ext cx="5135954" cy="1057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Cocoa Touch es el framework principal que proporciona los componentes necesarios para crear interfaces de usuario y gestionar eventos. Incluye herramientas para crear aplicaciones responsivas y visualmente atractivas.</a:t>
            </a:r>
            <a:endParaRPr/>
          </a:p>
        </p:txBody>
      </p:sp>
      <p:grpSp>
        <p:nvGrpSpPr>
          <p:cNvPr id="287" name="Google Shape;287;p6"/>
          <p:cNvGrpSpPr/>
          <p:nvPr/>
        </p:nvGrpSpPr>
        <p:grpSpPr>
          <a:xfrm>
            <a:off x="9956330" y="4119726"/>
            <a:ext cx="7481813" cy="3730877"/>
            <a:chOff x="0" y="-19050"/>
            <a:chExt cx="1970519" cy="982618"/>
          </a:xfrm>
        </p:grpSpPr>
        <p:sp>
          <p:nvSpPr>
            <p:cNvPr id="288" name="Google Shape;288;p6"/>
            <p:cNvSpPr/>
            <p:nvPr/>
          </p:nvSpPr>
          <p:spPr>
            <a:xfrm>
              <a:off x="0" y="0"/>
              <a:ext cx="1970519" cy="963568"/>
            </a:xfrm>
            <a:custGeom>
              <a:rect b="b" l="l" r="r" t="t"/>
              <a:pathLst>
                <a:path extrusionOk="0" h="963568" w="1970519">
                  <a:moveTo>
                    <a:pt x="51738" y="0"/>
                  </a:moveTo>
                  <a:lnTo>
                    <a:pt x="1918780" y="0"/>
                  </a:lnTo>
                  <a:cubicBezTo>
                    <a:pt x="1932502" y="0"/>
                    <a:pt x="1945662" y="5451"/>
                    <a:pt x="1955365" y="15154"/>
                  </a:cubicBezTo>
                  <a:cubicBezTo>
                    <a:pt x="1965068" y="24857"/>
                    <a:pt x="1970519" y="38016"/>
                    <a:pt x="1970519" y="51738"/>
                  </a:cubicBezTo>
                  <a:lnTo>
                    <a:pt x="1970519" y="911830"/>
                  </a:lnTo>
                  <a:cubicBezTo>
                    <a:pt x="1970519" y="925552"/>
                    <a:pt x="1965068" y="938711"/>
                    <a:pt x="1955365" y="948414"/>
                  </a:cubicBezTo>
                  <a:cubicBezTo>
                    <a:pt x="1945662" y="958117"/>
                    <a:pt x="1932502" y="963568"/>
                    <a:pt x="1918780" y="963568"/>
                  </a:cubicBezTo>
                  <a:lnTo>
                    <a:pt x="51738" y="963568"/>
                  </a:lnTo>
                  <a:cubicBezTo>
                    <a:pt x="38016" y="963568"/>
                    <a:pt x="24857" y="958117"/>
                    <a:pt x="15154" y="948414"/>
                  </a:cubicBezTo>
                  <a:cubicBezTo>
                    <a:pt x="5451" y="938711"/>
                    <a:pt x="0" y="925552"/>
                    <a:pt x="0" y="911830"/>
                  </a:cubicBezTo>
                  <a:lnTo>
                    <a:pt x="0" y="51738"/>
                  </a:lnTo>
                  <a:cubicBezTo>
                    <a:pt x="0" y="38016"/>
                    <a:pt x="5451" y="24857"/>
                    <a:pt x="15154" y="15154"/>
                  </a:cubicBezTo>
                  <a:cubicBezTo>
                    <a:pt x="24857" y="5451"/>
                    <a:pt x="38016" y="0"/>
                    <a:pt x="51738"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txBox="1"/>
            <p:nvPr/>
          </p:nvSpPr>
          <p:spPr>
            <a:xfrm>
              <a:off x="0" y="-19050"/>
              <a:ext cx="1970519" cy="98261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0" name="Google Shape;290;p6"/>
          <p:cNvSpPr txBox="1"/>
          <p:nvPr/>
        </p:nvSpPr>
        <p:spPr>
          <a:xfrm>
            <a:off x="11521327" y="4569629"/>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Herramientas y lenguajes</a:t>
            </a:r>
            <a:endParaRPr/>
          </a:p>
        </p:txBody>
      </p:sp>
      <p:sp>
        <p:nvSpPr>
          <p:cNvPr id="291" name="Google Shape;291;p6"/>
          <p:cNvSpPr txBox="1"/>
          <p:nvPr/>
        </p:nvSpPr>
        <p:spPr>
          <a:xfrm>
            <a:off x="10950000" y="5114925"/>
            <a:ext cx="6309300" cy="2124075"/>
          </a:xfrm>
          <a:prstGeom prst="rect">
            <a:avLst/>
          </a:prstGeom>
          <a:noFill/>
          <a:ln>
            <a:noFill/>
          </a:ln>
        </p:spPr>
        <p:txBody>
          <a:bodyPr anchorCtr="0" anchor="t" bIns="0" lIns="0" spcFirstLastPara="1" rIns="0" wrap="square" tIns="0">
            <a:spAutoFit/>
          </a:bodyPr>
          <a:lstStyle/>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Xcode </a:t>
            </a:r>
            <a:r>
              <a:rPr b="0" i="0" lang="en-US" sz="1500" u="none" cap="none" strike="noStrike">
                <a:solidFill>
                  <a:srgbClr val="FFFFFF"/>
                </a:solidFill>
                <a:latin typeface="Open Sans"/>
                <a:ea typeface="Open Sans"/>
                <a:cs typeface="Open Sans"/>
                <a:sym typeface="Open Sans"/>
              </a:rPr>
              <a:t>es el IDE utilizado para desarrollar aplicaciones iOS, que incluye un conjunto completo de herramientas para crear, depurar y probar aplicaciones. SwiftUI es un framework que facilita la creación de interfaces de usuario modernas y adaptativas.</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Swift </a:t>
            </a:r>
            <a:r>
              <a:rPr b="0" i="0" lang="en-US" sz="1500" u="none" cap="none" strike="noStrike">
                <a:solidFill>
                  <a:srgbClr val="FFFFFF"/>
                </a:solidFill>
                <a:latin typeface="Open Sans"/>
                <a:ea typeface="Open Sans"/>
                <a:cs typeface="Open Sans"/>
                <a:sym typeface="Open Sans"/>
              </a:rPr>
              <a:t>es el lenguaje principal para el desarrollo de aplicaciones en iOS, aunque Objective-C sigue siendo compatible. Swift es conocido por su sintaxis clara y su enfoque en la seguridad.</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pic>
        <p:nvPicPr>
          <p:cNvPr id="292" name="Google Shape;292;p6"/>
          <p:cNvPicPr preferRelativeResize="0"/>
          <p:nvPr/>
        </p:nvPicPr>
        <p:blipFill>
          <a:blip r:embed="rId3">
            <a:alphaModFix/>
          </a:blip>
          <a:stretch>
            <a:fillRect/>
          </a:stretch>
        </p:blipFill>
        <p:spPr>
          <a:xfrm>
            <a:off x="1043020" y="3928099"/>
            <a:ext cx="1527174" cy="1527174"/>
          </a:xfrm>
          <a:prstGeom prst="rect">
            <a:avLst/>
          </a:prstGeom>
          <a:noFill/>
          <a:ln>
            <a:noFill/>
          </a:ln>
        </p:spPr>
      </p:pic>
      <p:pic>
        <p:nvPicPr>
          <p:cNvPr id="293" name="Google Shape;293;p6"/>
          <p:cNvPicPr preferRelativeResize="0"/>
          <p:nvPr/>
        </p:nvPicPr>
        <p:blipFill>
          <a:blip r:embed="rId4">
            <a:alphaModFix/>
          </a:blip>
          <a:stretch>
            <a:fillRect/>
          </a:stretch>
        </p:blipFill>
        <p:spPr>
          <a:xfrm>
            <a:off x="742001" y="6593948"/>
            <a:ext cx="1527174" cy="1527174"/>
          </a:xfrm>
          <a:prstGeom prst="rect">
            <a:avLst/>
          </a:prstGeom>
          <a:noFill/>
          <a:ln>
            <a:noFill/>
          </a:ln>
        </p:spPr>
      </p:pic>
      <p:pic>
        <p:nvPicPr>
          <p:cNvPr id="294" name="Google Shape;294;p6"/>
          <p:cNvPicPr preferRelativeResize="0"/>
          <p:nvPr/>
        </p:nvPicPr>
        <p:blipFill>
          <a:blip r:embed="rId5">
            <a:alphaModFix/>
          </a:blip>
          <a:stretch>
            <a:fillRect/>
          </a:stretch>
        </p:blipFill>
        <p:spPr>
          <a:xfrm>
            <a:off x="9143996" y="5123275"/>
            <a:ext cx="1723800" cy="1723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98" name="Shape 298"/>
        <p:cNvGrpSpPr/>
        <p:nvPr/>
      </p:nvGrpSpPr>
      <p:grpSpPr>
        <a:xfrm>
          <a:off x="0" y="0"/>
          <a:ext cx="0" cy="0"/>
          <a:chOff x="0" y="0"/>
          <a:chExt cx="0" cy="0"/>
        </a:xfrm>
      </p:grpSpPr>
      <p:grpSp>
        <p:nvGrpSpPr>
          <p:cNvPr id="299" name="Google Shape;299;p7"/>
          <p:cNvGrpSpPr/>
          <p:nvPr/>
        </p:nvGrpSpPr>
        <p:grpSpPr>
          <a:xfrm>
            <a:off x="1028700" y="4790957"/>
            <a:ext cx="7126222" cy="3689576"/>
            <a:chOff x="0" y="-19050"/>
            <a:chExt cx="1876865" cy="971740"/>
          </a:xfrm>
        </p:grpSpPr>
        <p:sp>
          <p:nvSpPr>
            <p:cNvPr id="300" name="Google Shape;300;p7"/>
            <p:cNvSpPr/>
            <p:nvPr/>
          </p:nvSpPr>
          <p:spPr>
            <a:xfrm>
              <a:off x="0" y="0"/>
              <a:ext cx="1876865" cy="952690"/>
            </a:xfrm>
            <a:custGeom>
              <a:rect b="b" l="l" r="r" t="t"/>
              <a:pathLst>
                <a:path extrusionOk="0" h="952690" w="1876865">
                  <a:moveTo>
                    <a:pt x="55406" y="0"/>
                  </a:moveTo>
                  <a:lnTo>
                    <a:pt x="1821459" y="0"/>
                  </a:lnTo>
                  <a:cubicBezTo>
                    <a:pt x="1852059" y="0"/>
                    <a:pt x="1876865" y="24806"/>
                    <a:pt x="1876865" y="55406"/>
                  </a:cubicBezTo>
                  <a:lnTo>
                    <a:pt x="1876865" y="897284"/>
                  </a:lnTo>
                  <a:cubicBezTo>
                    <a:pt x="1876865" y="927884"/>
                    <a:pt x="1852059" y="952690"/>
                    <a:pt x="1821459" y="952690"/>
                  </a:cubicBezTo>
                  <a:lnTo>
                    <a:pt x="55406" y="952690"/>
                  </a:lnTo>
                  <a:cubicBezTo>
                    <a:pt x="24806" y="952690"/>
                    <a:pt x="0" y="927884"/>
                    <a:pt x="0" y="897284"/>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txBox="1"/>
            <p:nvPr/>
          </p:nvSpPr>
          <p:spPr>
            <a:xfrm>
              <a:off x="0" y="-19050"/>
              <a:ext cx="1876865" cy="97174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2" name="Google Shape;302;p7"/>
          <p:cNvGrpSpPr/>
          <p:nvPr/>
        </p:nvGrpSpPr>
        <p:grpSpPr>
          <a:xfrm>
            <a:off x="11063476" y="3267641"/>
            <a:ext cx="1136520" cy="1136520"/>
            <a:chOff x="0" y="0"/>
            <a:chExt cx="812800" cy="812800"/>
          </a:xfrm>
        </p:grpSpPr>
        <p:sp>
          <p:nvSpPr>
            <p:cNvPr id="303" name="Google Shape;303;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5" name="Google Shape;305;p7"/>
          <p:cNvGrpSpPr/>
          <p:nvPr/>
        </p:nvGrpSpPr>
        <p:grpSpPr>
          <a:xfrm>
            <a:off x="11064382" y="5448368"/>
            <a:ext cx="1136520" cy="1136520"/>
            <a:chOff x="0" y="0"/>
            <a:chExt cx="812800" cy="812800"/>
          </a:xfrm>
        </p:grpSpPr>
        <p:sp>
          <p:nvSpPr>
            <p:cNvPr id="306" name="Google Shape;306;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8" name="Google Shape;308;p7"/>
          <p:cNvGrpSpPr/>
          <p:nvPr/>
        </p:nvGrpSpPr>
        <p:grpSpPr>
          <a:xfrm>
            <a:off x="11063476" y="7884993"/>
            <a:ext cx="1136520" cy="1136520"/>
            <a:chOff x="0" y="0"/>
            <a:chExt cx="812800" cy="812800"/>
          </a:xfrm>
        </p:grpSpPr>
        <p:sp>
          <p:nvSpPr>
            <p:cNvPr id="309" name="Google Shape;309;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1" name="Google Shape;311;p7"/>
          <p:cNvSpPr/>
          <p:nvPr/>
        </p:nvSpPr>
        <p:spPr>
          <a:xfrm rot="5400000">
            <a:off x="5815493" y="5184055"/>
            <a:ext cx="7230103" cy="2801665"/>
          </a:xfrm>
          <a:custGeom>
            <a:rect b="b" l="l" r="r" t="t"/>
            <a:pathLst>
              <a:path extrusionOk="0" h="2801665" w="7230103">
                <a:moveTo>
                  <a:pt x="0" y="0"/>
                </a:moveTo>
                <a:lnTo>
                  <a:pt x="7230103" y="0"/>
                </a:lnTo>
                <a:lnTo>
                  <a:pt x="7230103" y="2801665"/>
                </a:lnTo>
                <a:lnTo>
                  <a:pt x="0" y="2801665"/>
                </a:lnTo>
                <a:lnTo>
                  <a:pt x="0" y="0"/>
                </a:lnTo>
                <a:close/>
              </a:path>
            </a:pathLst>
          </a:custGeom>
          <a:blipFill rotWithShape="1">
            <a:blip r:embed="rId3">
              <a:alphaModFix/>
            </a:blip>
            <a:stretch>
              <a:fillRect b="0" l="0" r="0" t="0"/>
            </a:stretch>
          </a:blipFill>
          <a:ln>
            <a:noFill/>
          </a:ln>
        </p:spPr>
      </p:sp>
      <p:sp>
        <p:nvSpPr>
          <p:cNvPr id="312" name="Google Shape;312;p7"/>
          <p:cNvSpPr txBox="1"/>
          <p:nvPr/>
        </p:nvSpPr>
        <p:spPr>
          <a:xfrm>
            <a:off x="1028700" y="900378"/>
            <a:ext cx="16230600"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SISTEMAS OPERATIVOS INTEGRADOS (</a:t>
            </a:r>
            <a:r>
              <a:rPr b="0" i="0" lang="en-US" sz="5000" u="none" cap="none" strike="noStrike">
                <a:solidFill>
                  <a:srgbClr val="ACFDDB"/>
                </a:solidFill>
                <a:latin typeface="Arial"/>
                <a:ea typeface="Arial"/>
                <a:cs typeface="Arial"/>
                <a:sym typeface="Arial"/>
              </a:rPr>
              <a:t>FREERTOS</a:t>
            </a:r>
            <a:r>
              <a:rPr b="0" i="0" lang="en-US" sz="5000" u="none" cap="none" strike="noStrike">
                <a:solidFill>
                  <a:srgbClr val="FFFFFF"/>
                </a:solidFill>
                <a:latin typeface="Arial"/>
                <a:ea typeface="Arial"/>
                <a:cs typeface="Arial"/>
                <a:sym typeface="Arial"/>
              </a:rPr>
              <a:t>)</a:t>
            </a:r>
            <a:endParaRPr/>
          </a:p>
        </p:txBody>
      </p:sp>
      <p:sp>
        <p:nvSpPr>
          <p:cNvPr id="313" name="Google Shape;313;p7"/>
          <p:cNvSpPr txBox="1"/>
          <p:nvPr/>
        </p:nvSpPr>
        <p:spPr>
          <a:xfrm>
            <a:off x="1519266" y="5960260"/>
            <a:ext cx="6019551" cy="19310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FreeRTOS es un sistema operativo de tiempo real (RTOS) de código abierto, diseñado específicamente para microcontroladores y microprocesadores. Su propósito es proporcionar un entorno eficiente y flexible para aplicaciones que requieren un comportamiento en tiempo real, donde los plazos y la respuesta rápida son críticos.</a:t>
            </a:r>
            <a:endParaRPr/>
          </a:p>
        </p:txBody>
      </p:sp>
      <p:sp>
        <p:nvSpPr>
          <p:cNvPr id="314" name="Google Shape;314;p7"/>
          <p:cNvSpPr txBox="1"/>
          <p:nvPr/>
        </p:nvSpPr>
        <p:spPr>
          <a:xfrm>
            <a:off x="1519266" y="5302000"/>
            <a:ext cx="5701800" cy="261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1700">
                <a:solidFill>
                  <a:srgbClr val="5CD9C1"/>
                </a:solidFill>
                <a:latin typeface="Montserrat"/>
                <a:ea typeface="Montserrat"/>
                <a:cs typeface="Montserrat"/>
                <a:sym typeface="Montserrat"/>
              </a:rPr>
              <a:t>Descripción</a:t>
            </a:r>
            <a:r>
              <a:rPr b="1" i="0" lang="en-US" sz="1700" u="none" cap="none" strike="noStrike">
                <a:solidFill>
                  <a:srgbClr val="5CD9C1"/>
                </a:solidFill>
                <a:latin typeface="Montserrat"/>
                <a:ea typeface="Montserrat"/>
                <a:cs typeface="Montserrat"/>
                <a:sym typeface="Montserrat"/>
              </a:rPr>
              <a:t> general</a:t>
            </a:r>
            <a:endParaRPr/>
          </a:p>
        </p:txBody>
      </p:sp>
      <p:sp>
        <p:nvSpPr>
          <p:cNvPr id="315" name="Google Shape;315;p7"/>
          <p:cNvSpPr txBox="1"/>
          <p:nvPr/>
        </p:nvSpPr>
        <p:spPr>
          <a:xfrm>
            <a:off x="12335865" y="3488690"/>
            <a:ext cx="5410561" cy="165481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Admite la ejecución de múltiples tareas con diferentes niveles de prioridad. Esto permite que las tareas críticas sean procesadas en tiempo real, garantizando que los sistemas reaccionen rápidamente a eventos importantes sin retrasos.</a:t>
            </a:r>
            <a:endParaRPr/>
          </a:p>
        </p:txBody>
      </p:sp>
      <p:sp>
        <p:nvSpPr>
          <p:cNvPr id="316" name="Google Shape;316;p7"/>
          <p:cNvSpPr txBox="1"/>
          <p:nvPr/>
        </p:nvSpPr>
        <p:spPr>
          <a:xfrm>
            <a:off x="12335865" y="3166662"/>
            <a:ext cx="4923435" cy="29146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1800" u="none" cap="none" strike="noStrike">
                <a:solidFill>
                  <a:srgbClr val="FFFFFF"/>
                </a:solidFill>
                <a:latin typeface="Montserrat"/>
                <a:ea typeface="Montserrat"/>
                <a:cs typeface="Montserrat"/>
                <a:sym typeface="Montserrat"/>
              </a:rPr>
              <a:t>MULTITAREA</a:t>
            </a:r>
            <a:endParaRPr/>
          </a:p>
        </p:txBody>
      </p:sp>
      <p:sp>
        <p:nvSpPr>
          <p:cNvPr id="317" name="Google Shape;317;p7"/>
          <p:cNvSpPr txBox="1"/>
          <p:nvPr/>
        </p:nvSpPr>
        <p:spPr>
          <a:xfrm>
            <a:off x="11063476" y="3400977"/>
            <a:ext cx="1136520" cy="812698"/>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01</a:t>
            </a:r>
            <a:endParaRPr/>
          </a:p>
        </p:txBody>
      </p:sp>
      <p:sp>
        <p:nvSpPr>
          <p:cNvPr id="318" name="Google Shape;318;p7"/>
          <p:cNvSpPr txBox="1"/>
          <p:nvPr/>
        </p:nvSpPr>
        <p:spPr>
          <a:xfrm>
            <a:off x="11064382" y="5581704"/>
            <a:ext cx="1136520" cy="812698"/>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02</a:t>
            </a:r>
            <a:endParaRPr/>
          </a:p>
        </p:txBody>
      </p:sp>
      <p:sp>
        <p:nvSpPr>
          <p:cNvPr id="319" name="Google Shape;319;p7"/>
          <p:cNvSpPr txBox="1"/>
          <p:nvPr/>
        </p:nvSpPr>
        <p:spPr>
          <a:xfrm>
            <a:off x="11063476" y="8022558"/>
            <a:ext cx="1136520" cy="812698"/>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03</a:t>
            </a:r>
            <a:endParaRPr/>
          </a:p>
        </p:txBody>
      </p:sp>
      <p:sp>
        <p:nvSpPr>
          <p:cNvPr id="320" name="Google Shape;320;p7"/>
          <p:cNvSpPr txBox="1"/>
          <p:nvPr/>
        </p:nvSpPr>
        <p:spPr>
          <a:xfrm>
            <a:off x="12336771" y="5550337"/>
            <a:ext cx="4923435" cy="29146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1800" u="none" cap="none" strike="noStrike">
                <a:solidFill>
                  <a:srgbClr val="FFFFFF"/>
                </a:solidFill>
                <a:latin typeface="Montserrat"/>
                <a:ea typeface="Montserrat"/>
                <a:cs typeface="Montserrat"/>
                <a:sym typeface="Montserrat"/>
              </a:rPr>
              <a:t>GESTION DE RECURSOS</a:t>
            </a:r>
            <a:endParaRPr/>
          </a:p>
        </p:txBody>
      </p:sp>
      <p:sp>
        <p:nvSpPr>
          <p:cNvPr id="321" name="Google Shape;321;p7"/>
          <p:cNvSpPr txBox="1"/>
          <p:nvPr/>
        </p:nvSpPr>
        <p:spPr>
          <a:xfrm>
            <a:off x="12335865" y="7986962"/>
            <a:ext cx="4923435" cy="29146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1800" u="none" cap="none" strike="noStrike">
                <a:solidFill>
                  <a:srgbClr val="FFFFFF"/>
                </a:solidFill>
                <a:latin typeface="Montserrat"/>
                <a:ea typeface="Montserrat"/>
                <a:cs typeface="Montserrat"/>
                <a:sym typeface="Montserrat"/>
              </a:rPr>
              <a:t>ESCALABILIDAD</a:t>
            </a:r>
            <a:endParaRPr/>
          </a:p>
        </p:txBody>
      </p:sp>
      <p:sp>
        <p:nvSpPr>
          <p:cNvPr id="322" name="Google Shape;322;p7"/>
          <p:cNvSpPr txBox="1"/>
          <p:nvPr/>
        </p:nvSpPr>
        <p:spPr>
          <a:xfrm>
            <a:off x="12336771" y="6135690"/>
            <a:ext cx="5697106" cy="165481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Gestiona eficientemente los recursos del sistema, incluyendo memoria y mecanismos de sincronización como </a:t>
            </a:r>
            <a:r>
              <a:rPr b="0" i="0" lang="en-US" sz="1700" u="none" cap="none" strike="noStrike">
                <a:solidFill>
                  <a:srgbClr val="ACFDDB"/>
                </a:solidFill>
                <a:latin typeface="Montserrat"/>
                <a:ea typeface="Montserrat"/>
                <a:cs typeface="Montserrat"/>
                <a:sym typeface="Montserrat"/>
              </a:rPr>
              <a:t>semáforos </a:t>
            </a:r>
            <a:r>
              <a:rPr b="0" i="0" lang="en-US" sz="1700" u="none" cap="none" strike="noStrike">
                <a:solidFill>
                  <a:srgbClr val="FFFFFF"/>
                </a:solidFill>
                <a:latin typeface="Montserrat"/>
                <a:ea typeface="Montserrat"/>
                <a:cs typeface="Montserrat"/>
                <a:sym typeface="Montserrat"/>
              </a:rPr>
              <a:t>y mutexes, que coordinan el acceso a recursos compartidos entre tareas, previniendo condiciones de carrera y asegurando la integridad de los datos.</a:t>
            </a:r>
            <a:endParaRPr/>
          </a:p>
        </p:txBody>
      </p:sp>
      <p:sp>
        <p:nvSpPr>
          <p:cNvPr id="323" name="Google Shape;323;p7"/>
          <p:cNvSpPr txBox="1"/>
          <p:nvPr/>
        </p:nvSpPr>
        <p:spPr>
          <a:xfrm>
            <a:off x="12335865" y="8434203"/>
            <a:ext cx="4923435" cy="137858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FreeRTOS es altamente escalable, lo que permite su uso en aplicaciones que van desde sistemas simples con pocas tareas hasta sistemas complejos que gestionan múltiples tareas simultáneas,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7" name="Shape 327"/>
        <p:cNvGrpSpPr/>
        <p:nvPr/>
      </p:nvGrpSpPr>
      <p:grpSpPr>
        <a:xfrm>
          <a:off x="0" y="0"/>
          <a:ext cx="0" cy="0"/>
          <a:chOff x="0" y="0"/>
          <a:chExt cx="0" cy="0"/>
        </a:xfrm>
      </p:grpSpPr>
      <p:grpSp>
        <p:nvGrpSpPr>
          <p:cNvPr id="328" name="Google Shape;328;p8"/>
          <p:cNvGrpSpPr/>
          <p:nvPr/>
        </p:nvGrpSpPr>
        <p:grpSpPr>
          <a:xfrm>
            <a:off x="1028700" y="3062836"/>
            <a:ext cx="7390943" cy="2384117"/>
            <a:chOff x="0" y="-19050"/>
            <a:chExt cx="1946586" cy="627916"/>
          </a:xfrm>
        </p:grpSpPr>
        <p:sp>
          <p:nvSpPr>
            <p:cNvPr id="329" name="Google Shape;329;p8"/>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1" name="Google Shape;331;p8"/>
          <p:cNvGrpSpPr/>
          <p:nvPr/>
        </p:nvGrpSpPr>
        <p:grpSpPr>
          <a:xfrm>
            <a:off x="1028700" y="5850398"/>
            <a:ext cx="7390943" cy="2384117"/>
            <a:chOff x="0" y="-19050"/>
            <a:chExt cx="1946586" cy="627916"/>
          </a:xfrm>
        </p:grpSpPr>
        <p:sp>
          <p:nvSpPr>
            <p:cNvPr id="332" name="Google Shape;332;p8"/>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4" name="Google Shape;334;p8"/>
          <p:cNvGrpSpPr/>
          <p:nvPr/>
        </p:nvGrpSpPr>
        <p:grpSpPr>
          <a:xfrm>
            <a:off x="9868350" y="3062824"/>
            <a:ext cx="7390992" cy="3799440"/>
            <a:chOff x="0" y="-19050"/>
            <a:chExt cx="1946586" cy="905383"/>
          </a:xfrm>
        </p:grpSpPr>
        <p:sp>
          <p:nvSpPr>
            <p:cNvPr id="335" name="Google Shape;335;p8"/>
            <p:cNvSpPr/>
            <p:nvPr/>
          </p:nvSpPr>
          <p:spPr>
            <a:xfrm>
              <a:off x="0" y="0"/>
              <a:ext cx="1946586" cy="886333"/>
            </a:xfrm>
            <a:custGeom>
              <a:rect b="b" l="l" r="r" t="t"/>
              <a:pathLst>
                <a:path extrusionOk="0" h="886333" w="1946586">
                  <a:moveTo>
                    <a:pt x="52374" y="0"/>
                  </a:moveTo>
                  <a:lnTo>
                    <a:pt x="1894212" y="0"/>
                  </a:lnTo>
                  <a:cubicBezTo>
                    <a:pt x="1908102" y="0"/>
                    <a:pt x="1921424" y="5518"/>
                    <a:pt x="1931246" y="15340"/>
                  </a:cubicBezTo>
                  <a:cubicBezTo>
                    <a:pt x="1941068" y="25162"/>
                    <a:pt x="1946586" y="38484"/>
                    <a:pt x="1946586" y="52374"/>
                  </a:cubicBezTo>
                  <a:lnTo>
                    <a:pt x="1946586" y="833959"/>
                  </a:lnTo>
                  <a:cubicBezTo>
                    <a:pt x="1946586" y="847849"/>
                    <a:pt x="1941068" y="861171"/>
                    <a:pt x="1931246" y="870993"/>
                  </a:cubicBezTo>
                  <a:cubicBezTo>
                    <a:pt x="1921424" y="880815"/>
                    <a:pt x="1908102" y="886333"/>
                    <a:pt x="1894212" y="886333"/>
                  </a:cubicBezTo>
                  <a:lnTo>
                    <a:pt x="52374" y="886333"/>
                  </a:lnTo>
                  <a:cubicBezTo>
                    <a:pt x="23449" y="886333"/>
                    <a:pt x="0" y="862884"/>
                    <a:pt x="0" y="833959"/>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txBox="1"/>
            <p:nvPr/>
          </p:nvSpPr>
          <p:spPr>
            <a:xfrm>
              <a:off x="0" y="-19050"/>
              <a:ext cx="1946586" cy="90538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7" name="Google Shape;337;p8"/>
          <p:cNvSpPr/>
          <p:nvPr/>
        </p:nvSpPr>
        <p:spPr>
          <a:xfrm>
            <a:off x="282264" y="6237529"/>
            <a:ext cx="2194421" cy="1791196"/>
          </a:xfrm>
          <a:custGeom>
            <a:rect b="b" l="l" r="r" t="t"/>
            <a:pathLst>
              <a:path extrusionOk="0" h="1791196" w="2194421">
                <a:moveTo>
                  <a:pt x="0" y="0"/>
                </a:moveTo>
                <a:lnTo>
                  <a:pt x="2194421" y="0"/>
                </a:lnTo>
                <a:lnTo>
                  <a:pt x="2194421" y="1791196"/>
                </a:lnTo>
                <a:lnTo>
                  <a:pt x="0" y="1791196"/>
                </a:lnTo>
                <a:lnTo>
                  <a:pt x="0" y="0"/>
                </a:lnTo>
                <a:close/>
              </a:path>
            </a:pathLst>
          </a:custGeom>
          <a:blipFill rotWithShape="1">
            <a:blip r:embed="rId3">
              <a:alphaModFix/>
            </a:blip>
            <a:stretch>
              <a:fillRect b="0" l="0" r="0" t="0"/>
            </a:stretch>
          </a:blipFill>
          <a:ln>
            <a:noFill/>
          </a:ln>
        </p:spPr>
      </p:sp>
      <p:sp>
        <p:nvSpPr>
          <p:cNvPr id="338" name="Google Shape;338;p8"/>
          <p:cNvSpPr txBox="1"/>
          <p:nvPr/>
        </p:nvSpPr>
        <p:spPr>
          <a:xfrm>
            <a:off x="1028700" y="1019175"/>
            <a:ext cx="16230600"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RESTRICCIONES DE </a:t>
            </a:r>
            <a:r>
              <a:rPr b="0" i="0" lang="en-US" sz="5000" u="none" cap="none" strike="noStrike">
                <a:solidFill>
                  <a:srgbClr val="ACFDDB"/>
                </a:solidFill>
                <a:latin typeface="Arial"/>
                <a:ea typeface="Arial"/>
                <a:cs typeface="Arial"/>
                <a:sym typeface="Arial"/>
              </a:rPr>
              <a:t>RECURSOS </a:t>
            </a:r>
            <a:r>
              <a:rPr b="0" i="0" lang="en-US" sz="5000" u="none" cap="none" strike="noStrike">
                <a:solidFill>
                  <a:srgbClr val="FFFFFF"/>
                </a:solidFill>
                <a:latin typeface="Arial"/>
                <a:ea typeface="Arial"/>
                <a:cs typeface="Arial"/>
                <a:sym typeface="Arial"/>
              </a:rPr>
              <a:t>EN SISTEMAS INTEGRADOS</a:t>
            </a:r>
            <a:endParaRPr/>
          </a:p>
        </p:txBody>
      </p:sp>
      <p:sp>
        <p:nvSpPr>
          <p:cNvPr id="339" name="Google Shape;339;p8"/>
          <p:cNvSpPr txBox="1"/>
          <p:nvPr/>
        </p:nvSpPr>
        <p:spPr>
          <a:xfrm>
            <a:off x="11625640" y="3665275"/>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Energía</a:t>
            </a:r>
            <a:endParaRPr/>
          </a:p>
        </p:txBody>
      </p:sp>
      <p:sp>
        <p:nvSpPr>
          <p:cNvPr id="340" name="Google Shape;340;p8"/>
          <p:cNvSpPr txBox="1"/>
          <p:nvPr/>
        </p:nvSpPr>
        <p:spPr>
          <a:xfrm>
            <a:off x="11625640" y="4136617"/>
            <a:ext cx="4390957" cy="2124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Muchos sistemas integrados, especialmente en el contexto de dispositivos portátiles o de Internet de las Cosas (IoT), están diseñados para funcionar con bajo consumo de energía. La duración de la batería es un factor crítico, lo que requiere que el diseño del sistema tenga en cuenta la eficiencia energética en cada etapa del desarrollo.</a:t>
            </a:r>
            <a:endParaRPr/>
          </a:p>
        </p:txBody>
      </p:sp>
      <p:sp>
        <p:nvSpPr>
          <p:cNvPr id="341" name="Google Shape;341;p8"/>
          <p:cNvSpPr txBox="1"/>
          <p:nvPr/>
        </p:nvSpPr>
        <p:spPr>
          <a:xfrm>
            <a:off x="2847967" y="3481704"/>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Memoria</a:t>
            </a:r>
            <a:endParaRPr/>
          </a:p>
        </p:txBody>
      </p:sp>
      <p:sp>
        <p:nvSpPr>
          <p:cNvPr id="342" name="Google Shape;342;p8"/>
          <p:cNvSpPr txBox="1"/>
          <p:nvPr/>
        </p:nvSpPr>
        <p:spPr>
          <a:xfrm>
            <a:off x="2847967" y="3953045"/>
            <a:ext cx="4992701" cy="13239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Suelen contar con capacidad limitada de RAM, que a menudo se mide en kilobytes o pocos megabytes. Esto obliga a los desarrolladores a optimizar el uso de memoria, evitando la carga innecesaria de datos y limitando el tamaño de las aplicaciones.</a:t>
            </a:r>
            <a:endParaRPr/>
          </a:p>
        </p:txBody>
      </p:sp>
      <p:sp>
        <p:nvSpPr>
          <p:cNvPr id="343" name="Google Shape;343;p8"/>
          <p:cNvSpPr txBox="1"/>
          <p:nvPr/>
        </p:nvSpPr>
        <p:spPr>
          <a:xfrm>
            <a:off x="2847967" y="6452837"/>
            <a:ext cx="4992701"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CPU</a:t>
            </a:r>
            <a:endParaRPr/>
          </a:p>
        </p:txBody>
      </p:sp>
      <p:sp>
        <p:nvSpPr>
          <p:cNvPr id="344" name="Google Shape;344;p8"/>
          <p:cNvSpPr txBox="1"/>
          <p:nvPr/>
        </p:nvSpPr>
        <p:spPr>
          <a:xfrm>
            <a:off x="2847967" y="6924179"/>
            <a:ext cx="4390938" cy="1057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 Suelen utilizar microcontroladores que tienen capacidades de procesamiento reducidas, lo que se traduce en frecuencias de reloj más bajas y arquitecturas simplificadas.</a:t>
            </a:r>
            <a:endParaRPr/>
          </a:p>
        </p:txBody>
      </p:sp>
      <p:pic>
        <p:nvPicPr>
          <p:cNvPr id="345" name="Google Shape;345;p8"/>
          <p:cNvPicPr preferRelativeResize="0"/>
          <p:nvPr/>
        </p:nvPicPr>
        <p:blipFill>
          <a:blip r:embed="rId4">
            <a:alphaModFix/>
          </a:blip>
          <a:stretch>
            <a:fillRect/>
          </a:stretch>
        </p:blipFill>
        <p:spPr>
          <a:xfrm>
            <a:off x="530049" y="3542488"/>
            <a:ext cx="1698867" cy="1698888"/>
          </a:xfrm>
          <a:prstGeom prst="rect">
            <a:avLst/>
          </a:prstGeom>
          <a:noFill/>
          <a:ln>
            <a:noFill/>
          </a:ln>
        </p:spPr>
      </p:pic>
      <p:pic>
        <p:nvPicPr>
          <p:cNvPr id="346" name="Google Shape;346;p8"/>
          <p:cNvPicPr preferRelativeResize="0"/>
          <p:nvPr/>
        </p:nvPicPr>
        <p:blipFill>
          <a:blip r:embed="rId5">
            <a:alphaModFix/>
          </a:blip>
          <a:stretch>
            <a:fillRect/>
          </a:stretch>
        </p:blipFill>
        <p:spPr>
          <a:xfrm>
            <a:off x="9016545" y="3952825"/>
            <a:ext cx="2019450" cy="2019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0" name="Shape 350"/>
        <p:cNvGrpSpPr/>
        <p:nvPr/>
      </p:nvGrpSpPr>
      <p:grpSpPr>
        <a:xfrm>
          <a:off x="0" y="0"/>
          <a:ext cx="0" cy="0"/>
          <a:chOff x="0" y="0"/>
          <a:chExt cx="0" cy="0"/>
        </a:xfrm>
      </p:grpSpPr>
      <p:grpSp>
        <p:nvGrpSpPr>
          <p:cNvPr id="351" name="Google Shape;351;p9"/>
          <p:cNvGrpSpPr/>
          <p:nvPr/>
        </p:nvGrpSpPr>
        <p:grpSpPr>
          <a:xfrm>
            <a:off x="2358143" y="2452062"/>
            <a:ext cx="2307945" cy="2307945"/>
            <a:chOff x="0" y="0"/>
            <a:chExt cx="812800" cy="812800"/>
          </a:xfrm>
        </p:grpSpPr>
        <p:sp>
          <p:nvSpPr>
            <p:cNvPr id="352" name="Google Shape;35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54" name="Google Shape;354;p9"/>
          <p:cNvCxnSpPr/>
          <p:nvPr/>
        </p:nvCxnSpPr>
        <p:spPr>
          <a:xfrm rot="10800000">
            <a:off x="6607271" y="2452062"/>
            <a:ext cx="0" cy="5659939"/>
          </a:xfrm>
          <a:prstGeom prst="straightConnector1">
            <a:avLst/>
          </a:prstGeom>
          <a:noFill/>
          <a:ln cap="flat" cmpd="sng" w="9525">
            <a:solidFill>
              <a:srgbClr val="FFFFFF"/>
            </a:solidFill>
            <a:prstDash val="lgDash"/>
            <a:round/>
            <a:headEnd len="sm" w="sm" type="none"/>
            <a:tailEnd len="sm" w="sm" type="none"/>
          </a:ln>
        </p:spPr>
      </p:cxnSp>
      <p:grpSp>
        <p:nvGrpSpPr>
          <p:cNvPr id="355" name="Google Shape;355;p9"/>
          <p:cNvGrpSpPr/>
          <p:nvPr/>
        </p:nvGrpSpPr>
        <p:grpSpPr>
          <a:xfrm>
            <a:off x="8197570" y="2452062"/>
            <a:ext cx="2307945" cy="2307945"/>
            <a:chOff x="0" y="0"/>
            <a:chExt cx="812800" cy="812800"/>
          </a:xfrm>
        </p:grpSpPr>
        <p:sp>
          <p:nvSpPr>
            <p:cNvPr id="356" name="Google Shape;35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58" name="Google Shape;358;p9"/>
          <p:cNvCxnSpPr/>
          <p:nvPr/>
        </p:nvCxnSpPr>
        <p:spPr>
          <a:xfrm rot="10800000">
            <a:off x="12855478" y="2625255"/>
            <a:ext cx="0" cy="5659939"/>
          </a:xfrm>
          <a:prstGeom prst="straightConnector1">
            <a:avLst/>
          </a:prstGeom>
          <a:noFill/>
          <a:ln cap="flat" cmpd="sng" w="9525">
            <a:solidFill>
              <a:srgbClr val="FFFFFF"/>
            </a:solidFill>
            <a:prstDash val="lgDash"/>
            <a:round/>
            <a:headEnd len="sm" w="sm" type="none"/>
            <a:tailEnd len="sm" w="sm" type="none"/>
          </a:ln>
        </p:spPr>
      </p:cxnSp>
      <p:grpSp>
        <p:nvGrpSpPr>
          <p:cNvPr id="359" name="Google Shape;359;p9"/>
          <p:cNvGrpSpPr/>
          <p:nvPr/>
        </p:nvGrpSpPr>
        <p:grpSpPr>
          <a:xfrm>
            <a:off x="14439067" y="2452062"/>
            <a:ext cx="2307945" cy="2307945"/>
            <a:chOff x="0" y="0"/>
            <a:chExt cx="812800" cy="812800"/>
          </a:xfrm>
        </p:grpSpPr>
        <p:sp>
          <p:nvSpPr>
            <p:cNvPr id="360" name="Google Shape;36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2" name="Google Shape;362;p9"/>
          <p:cNvSpPr/>
          <p:nvPr/>
        </p:nvSpPr>
        <p:spPr>
          <a:xfrm>
            <a:off x="15040599" y="2769752"/>
            <a:ext cx="1104881" cy="1771675"/>
          </a:xfrm>
          <a:custGeom>
            <a:rect b="b" l="l" r="r" t="t"/>
            <a:pathLst>
              <a:path extrusionOk="0" h="1771675" w="1104881">
                <a:moveTo>
                  <a:pt x="0" y="0"/>
                </a:moveTo>
                <a:lnTo>
                  <a:pt x="1104881" y="0"/>
                </a:lnTo>
                <a:lnTo>
                  <a:pt x="1104881" y="1771675"/>
                </a:lnTo>
                <a:lnTo>
                  <a:pt x="0" y="1771675"/>
                </a:lnTo>
                <a:lnTo>
                  <a:pt x="0" y="0"/>
                </a:lnTo>
                <a:close/>
              </a:path>
            </a:pathLst>
          </a:custGeom>
          <a:blipFill rotWithShape="1">
            <a:blip r:embed="rId3">
              <a:alphaModFix/>
            </a:blip>
            <a:stretch>
              <a:fillRect b="0" l="0" r="0" t="0"/>
            </a:stretch>
          </a:blipFill>
          <a:ln>
            <a:noFill/>
          </a:ln>
        </p:spPr>
      </p:sp>
      <p:sp>
        <p:nvSpPr>
          <p:cNvPr id="363" name="Google Shape;363;p9"/>
          <p:cNvSpPr txBox="1"/>
          <p:nvPr/>
        </p:nvSpPr>
        <p:spPr>
          <a:xfrm>
            <a:off x="900906" y="1028700"/>
            <a:ext cx="16486187" cy="850138"/>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600" u="none" cap="none" strike="noStrike">
                <a:solidFill>
                  <a:srgbClr val="FFFFFF"/>
                </a:solidFill>
                <a:latin typeface="Arial"/>
                <a:ea typeface="Arial"/>
                <a:cs typeface="Arial"/>
                <a:sym typeface="Arial"/>
              </a:rPr>
              <a:t>ESTRATEGIAS DE DESARROLLO</a:t>
            </a:r>
            <a:endParaRPr/>
          </a:p>
        </p:txBody>
      </p:sp>
      <p:sp>
        <p:nvSpPr>
          <p:cNvPr id="364" name="Google Shape;364;p9"/>
          <p:cNvSpPr txBox="1"/>
          <p:nvPr/>
        </p:nvSpPr>
        <p:spPr>
          <a:xfrm>
            <a:off x="753770" y="5985188"/>
            <a:ext cx="5431170" cy="193103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Para enfrentar las limitaciones de memoria y CPU, es crucial utilizar algoritmos y estructuras de datos que sean eficientes. Esto incluye evitar bucles innecesarios y seleccionar algoritmos que ofrezcan la mejor relación de rendimiento en función de los recursos disponibles.</a:t>
            </a:r>
            <a:endParaRPr/>
          </a:p>
        </p:txBody>
      </p:sp>
      <p:sp>
        <p:nvSpPr>
          <p:cNvPr id="365" name="Google Shape;365;p9"/>
          <p:cNvSpPr txBox="1"/>
          <p:nvPr/>
        </p:nvSpPr>
        <p:spPr>
          <a:xfrm>
            <a:off x="1735186" y="5051801"/>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OPTIMIZACIÓN DEL CÓDIGO</a:t>
            </a:r>
            <a:endParaRPr/>
          </a:p>
        </p:txBody>
      </p:sp>
      <p:sp>
        <p:nvSpPr>
          <p:cNvPr id="366" name="Google Shape;366;p9"/>
          <p:cNvSpPr txBox="1"/>
          <p:nvPr/>
        </p:nvSpPr>
        <p:spPr>
          <a:xfrm>
            <a:off x="7617383" y="5213729"/>
            <a:ext cx="34683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USO DE RECURSOS</a:t>
            </a:r>
            <a:endParaRPr/>
          </a:p>
        </p:txBody>
      </p:sp>
      <p:sp>
        <p:nvSpPr>
          <p:cNvPr id="367" name="Google Shape;367;p9"/>
          <p:cNvSpPr txBox="1"/>
          <p:nvPr/>
        </p:nvSpPr>
        <p:spPr>
          <a:xfrm>
            <a:off x="6973238" y="5985188"/>
            <a:ext cx="5458377" cy="165481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Se recomienda minimizar el uso de bibliotecas de </a:t>
            </a:r>
            <a:r>
              <a:rPr b="0" i="0" lang="en-US" sz="1700" u="none" cap="none" strike="noStrike">
                <a:solidFill>
                  <a:srgbClr val="ACFDDB"/>
                </a:solidFill>
                <a:latin typeface="Montserrat"/>
                <a:ea typeface="Montserrat"/>
                <a:cs typeface="Montserrat"/>
                <a:sym typeface="Montserrat"/>
              </a:rPr>
              <a:t>gran tamaño</a:t>
            </a:r>
            <a:r>
              <a:rPr b="0" i="0" lang="en-US" sz="1700" u="none" cap="none" strike="noStrike">
                <a:solidFill>
                  <a:srgbClr val="FFFFFF"/>
                </a:solidFill>
                <a:latin typeface="Montserrat"/>
                <a:ea typeface="Montserrat"/>
                <a:cs typeface="Montserrat"/>
                <a:sym typeface="Montserrat"/>
              </a:rPr>
              <a:t> que puedan ocupar una cantidad significativa de memoria. En su lugar, se deben optar por funciones específicas y optimizadas que se alineen con las necesidades del proyecto.</a:t>
            </a:r>
            <a:endParaRPr/>
          </a:p>
        </p:txBody>
      </p:sp>
      <p:sp>
        <p:nvSpPr>
          <p:cNvPr id="368" name="Google Shape;368;p9"/>
          <p:cNvSpPr txBox="1"/>
          <p:nvPr/>
        </p:nvSpPr>
        <p:spPr>
          <a:xfrm>
            <a:off x="13858870" y="5140903"/>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GESTIÓN DE ENERGÍA</a:t>
            </a:r>
            <a:endParaRPr/>
          </a:p>
        </p:txBody>
      </p:sp>
      <p:sp>
        <p:nvSpPr>
          <p:cNvPr id="369" name="Google Shape;369;p9"/>
          <p:cNvSpPr txBox="1"/>
          <p:nvPr/>
        </p:nvSpPr>
        <p:spPr>
          <a:xfrm>
            <a:off x="13279341" y="5806308"/>
            <a:ext cx="4512779" cy="220726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Implementar </a:t>
            </a:r>
            <a:r>
              <a:rPr b="0" i="0" lang="en-US" sz="1700" u="none" cap="none" strike="noStrike">
                <a:solidFill>
                  <a:srgbClr val="ACFDDB"/>
                </a:solidFill>
                <a:latin typeface="Montserrat"/>
                <a:ea typeface="Montserrat"/>
                <a:cs typeface="Montserrat"/>
                <a:sym typeface="Montserrat"/>
              </a:rPr>
              <a:t>modos de sueño</a:t>
            </a:r>
            <a:r>
              <a:rPr b="0" i="0" lang="en-US" sz="1700" u="none" cap="none" strike="noStrike">
                <a:solidFill>
                  <a:srgbClr val="FFFFFF"/>
                </a:solidFill>
                <a:latin typeface="Montserrat"/>
                <a:ea typeface="Montserrat"/>
                <a:cs typeface="Montserrat"/>
                <a:sym typeface="Montserrat"/>
              </a:rPr>
              <a:t> y técnicas de gestión de energía puede ser vital para prolongar la vida útil de la batería. Esto incluye la posibilidad de poner el dispositivo en estado de bajo consumo cuando no está en uso o ajustar dinámicamente la frecuencia del procesado</a:t>
            </a:r>
            <a:endParaRPr/>
          </a:p>
        </p:txBody>
      </p:sp>
      <p:pic>
        <p:nvPicPr>
          <p:cNvPr id="370" name="Google Shape;370;p9"/>
          <p:cNvPicPr preferRelativeResize="0"/>
          <p:nvPr/>
        </p:nvPicPr>
        <p:blipFill>
          <a:blip r:embed="rId4">
            <a:alphaModFix/>
          </a:blip>
          <a:stretch>
            <a:fillRect/>
          </a:stretch>
        </p:blipFill>
        <p:spPr>
          <a:xfrm>
            <a:off x="2836549" y="2980012"/>
            <a:ext cx="1351150" cy="1351150"/>
          </a:xfrm>
          <a:prstGeom prst="rect">
            <a:avLst/>
          </a:prstGeom>
          <a:noFill/>
          <a:ln>
            <a:noFill/>
          </a:ln>
        </p:spPr>
      </p:pic>
      <p:pic>
        <p:nvPicPr>
          <p:cNvPr id="371" name="Google Shape;371;p9"/>
          <p:cNvPicPr preferRelativeResize="0"/>
          <p:nvPr/>
        </p:nvPicPr>
        <p:blipFill>
          <a:blip r:embed="rId5">
            <a:alphaModFix/>
          </a:blip>
          <a:stretch>
            <a:fillRect/>
          </a:stretch>
        </p:blipFill>
        <p:spPr>
          <a:xfrm>
            <a:off x="8675970" y="2930453"/>
            <a:ext cx="1351150" cy="1351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5" name="Shape 375"/>
        <p:cNvGrpSpPr/>
        <p:nvPr/>
      </p:nvGrpSpPr>
      <p:grpSpPr>
        <a:xfrm>
          <a:off x="0" y="0"/>
          <a:ext cx="0" cy="0"/>
          <a:chOff x="0" y="0"/>
          <a:chExt cx="0" cy="0"/>
        </a:xfrm>
      </p:grpSpPr>
      <p:grpSp>
        <p:nvGrpSpPr>
          <p:cNvPr id="376" name="Google Shape;376;p10"/>
          <p:cNvGrpSpPr/>
          <p:nvPr/>
        </p:nvGrpSpPr>
        <p:grpSpPr>
          <a:xfrm rot="-5388660">
            <a:off x="12495260" y="1496515"/>
            <a:ext cx="973386" cy="973386"/>
            <a:chOff x="0" y="0"/>
            <a:chExt cx="812800" cy="812800"/>
          </a:xfrm>
        </p:grpSpPr>
        <p:sp>
          <p:nvSpPr>
            <p:cNvPr id="377" name="Google Shape;377;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9" name="Google Shape;379;p10"/>
          <p:cNvGrpSpPr/>
          <p:nvPr/>
        </p:nvGrpSpPr>
        <p:grpSpPr>
          <a:xfrm>
            <a:off x="747514" y="3804258"/>
            <a:ext cx="6434136" cy="3533945"/>
            <a:chOff x="0" y="-19050"/>
            <a:chExt cx="3058700" cy="1679989"/>
          </a:xfrm>
        </p:grpSpPr>
        <p:sp>
          <p:nvSpPr>
            <p:cNvPr id="380" name="Google Shape;380;p10"/>
            <p:cNvSpPr/>
            <p:nvPr/>
          </p:nvSpPr>
          <p:spPr>
            <a:xfrm>
              <a:off x="0" y="0"/>
              <a:ext cx="3058700" cy="1660939"/>
            </a:xfrm>
            <a:custGeom>
              <a:rect b="b" l="l" r="r" t="t"/>
              <a:pathLst>
                <a:path extrusionOk="0" h="1660939" w="3058700">
                  <a:moveTo>
                    <a:pt x="60163" y="0"/>
                  </a:moveTo>
                  <a:lnTo>
                    <a:pt x="2998537" y="0"/>
                  </a:lnTo>
                  <a:cubicBezTo>
                    <a:pt x="3014493" y="0"/>
                    <a:pt x="3029796" y="6339"/>
                    <a:pt x="3041079" y="17621"/>
                  </a:cubicBezTo>
                  <a:cubicBezTo>
                    <a:pt x="3052361" y="28904"/>
                    <a:pt x="3058700" y="44207"/>
                    <a:pt x="3058700" y="60163"/>
                  </a:cubicBezTo>
                  <a:lnTo>
                    <a:pt x="3058700" y="1600776"/>
                  </a:lnTo>
                  <a:cubicBezTo>
                    <a:pt x="3058700" y="1634003"/>
                    <a:pt x="3031764" y="1660939"/>
                    <a:pt x="2998537" y="1660939"/>
                  </a:cubicBezTo>
                  <a:lnTo>
                    <a:pt x="60163" y="1660939"/>
                  </a:lnTo>
                  <a:cubicBezTo>
                    <a:pt x="44207" y="1660939"/>
                    <a:pt x="28904" y="1654600"/>
                    <a:pt x="17621" y="1643318"/>
                  </a:cubicBezTo>
                  <a:cubicBezTo>
                    <a:pt x="6339" y="1632035"/>
                    <a:pt x="0" y="1616732"/>
                    <a:pt x="0" y="1600776"/>
                  </a:cubicBezTo>
                  <a:lnTo>
                    <a:pt x="0" y="60163"/>
                  </a:lnTo>
                  <a:cubicBezTo>
                    <a:pt x="0" y="26936"/>
                    <a:pt x="26936" y="0"/>
                    <a:pt x="60163"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0"/>
            <p:cNvSpPr txBox="1"/>
            <p:nvPr/>
          </p:nvSpPr>
          <p:spPr>
            <a:xfrm>
              <a:off x="0" y="-19050"/>
              <a:ext cx="3058700" cy="167998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2" name="Google Shape;382;p10"/>
          <p:cNvSpPr/>
          <p:nvPr/>
        </p:nvSpPr>
        <p:spPr>
          <a:xfrm rot="-10788660">
            <a:off x="12716119" y="1769211"/>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3">
              <a:alphaModFix/>
            </a:blip>
            <a:stretch>
              <a:fillRect b="0" l="0" r="0" t="0"/>
            </a:stretch>
          </a:blipFill>
          <a:ln>
            <a:noFill/>
          </a:ln>
        </p:spPr>
      </p:sp>
      <p:grpSp>
        <p:nvGrpSpPr>
          <p:cNvPr id="383" name="Google Shape;383;p10"/>
          <p:cNvGrpSpPr/>
          <p:nvPr/>
        </p:nvGrpSpPr>
        <p:grpSpPr>
          <a:xfrm rot="-5388660">
            <a:off x="10591408" y="7339806"/>
            <a:ext cx="973386" cy="973386"/>
            <a:chOff x="0" y="0"/>
            <a:chExt cx="812800" cy="812800"/>
          </a:xfrm>
        </p:grpSpPr>
        <p:sp>
          <p:nvSpPr>
            <p:cNvPr id="384" name="Google Shape;38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6" name="Google Shape;386;p10"/>
          <p:cNvSpPr/>
          <p:nvPr/>
        </p:nvSpPr>
        <p:spPr>
          <a:xfrm rot="-10788660">
            <a:off x="10812266" y="7612502"/>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3">
              <a:alphaModFix/>
            </a:blip>
            <a:stretch>
              <a:fillRect b="0" l="0" r="0" t="0"/>
            </a:stretch>
          </a:blipFill>
          <a:ln>
            <a:noFill/>
          </a:ln>
        </p:spPr>
      </p:sp>
      <p:sp>
        <p:nvSpPr>
          <p:cNvPr id="387" name="Google Shape;387;p10"/>
          <p:cNvSpPr txBox="1"/>
          <p:nvPr/>
        </p:nvSpPr>
        <p:spPr>
          <a:xfrm>
            <a:off x="12698972" y="2652644"/>
            <a:ext cx="5502806" cy="2773997"/>
          </a:xfrm>
          <a:prstGeom prst="rect">
            <a:avLst/>
          </a:prstGeom>
          <a:noFill/>
          <a:ln>
            <a:noFill/>
          </a:ln>
        </p:spPr>
        <p:txBody>
          <a:bodyPr anchorCtr="0" anchor="t" bIns="0" lIns="0" spcFirstLastPara="1" rIns="0" wrap="square" tIns="0">
            <a:spAutoFit/>
          </a:bodyPr>
          <a:lstStyle/>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GCC (GNU Compiler Collection)</a:t>
            </a:r>
            <a:r>
              <a:rPr b="0" i="0" lang="en-US" sz="1700" u="none" cap="none" strike="noStrike">
                <a:solidFill>
                  <a:srgbClr val="FFFFFF"/>
                </a:solidFill>
                <a:latin typeface="Montserrat"/>
                <a:ea typeface="Montserrat"/>
                <a:cs typeface="Montserrat"/>
                <a:sym typeface="Montserrat"/>
              </a:rPr>
              <a:t> para ARM: Amplia compatibilidad y es de código abierto.</a:t>
            </a:r>
            <a:endParaRPr/>
          </a:p>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IAR Embedded Workbench</a:t>
            </a:r>
            <a:r>
              <a:rPr b="0" i="0" lang="en-US" sz="1700" u="none" cap="none" strike="noStrike">
                <a:solidFill>
                  <a:srgbClr val="FFFFFF"/>
                </a:solidFill>
                <a:latin typeface="Montserrat"/>
                <a:ea typeface="Montserrat"/>
                <a:cs typeface="Montserrat"/>
                <a:sym typeface="Montserrat"/>
              </a:rPr>
              <a:t>: Ofrece herramientas de desarrollo optimizadas para sistemas embebidos.</a:t>
            </a:r>
            <a:endParaRPr/>
          </a:p>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Keil uVision</a:t>
            </a:r>
            <a:r>
              <a:rPr b="0" i="0" lang="en-US" sz="1700" u="none" cap="none" strike="noStrike">
                <a:solidFill>
                  <a:srgbClr val="FFFFFF"/>
                </a:solidFill>
                <a:latin typeface="Montserrat"/>
                <a:ea typeface="Montserrat"/>
                <a:cs typeface="Montserrat"/>
                <a:sym typeface="Montserrat"/>
              </a:rPr>
              <a:t>: Muy usado en entornos de microcontroladores, especialmente en el desarrollo de aplicaciones ARM.</a:t>
            </a:r>
            <a:endParaRPr/>
          </a:p>
          <a:p>
            <a:pPr indent="0" lvl="0" marL="0" marR="0" rtl="0" algn="l">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388" name="Google Shape;388;p10"/>
          <p:cNvSpPr txBox="1"/>
          <p:nvPr/>
        </p:nvSpPr>
        <p:spPr>
          <a:xfrm>
            <a:off x="13935694" y="1718488"/>
            <a:ext cx="2484927" cy="33528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1" i="0" lang="en-US" sz="2099" u="none" cap="none" strike="noStrike">
                <a:solidFill>
                  <a:srgbClr val="FFFFFF"/>
                </a:solidFill>
                <a:latin typeface="Montserrat"/>
                <a:ea typeface="Montserrat"/>
                <a:cs typeface="Montserrat"/>
                <a:sym typeface="Montserrat"/>
              </a:rPr>
              <a:t>COMPILADORES</a:t>
            </a:r>
            <a:endParaRPr/>
          </a:p>
        </p:txBody>
      </p:sp>
      <p:sp>
        <p:nvSpPr>
          <p:cNvPr id="389" name="Google Shape;389;p10"/>
          <p:cNvSpPr txBox="1"/>
          <p:nvPr/>
        </p:nvSpPr>
        <p:spPr>
          <a:xfrm>
            <a:off x="447675" y="709525"/>
            <a:ext cx="7206469" cy="2547366"/>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4200" u="none" cap="none" strike="noStrike">
                <a:solidFill>
                  <a:srgbClr val="FFFFFF"/>
                </a:solidFill>
                <a:latin typeface="Arial"/>
                <a:ea typeface="Arial"/>
                <a:cs typeface="Arial"/>
                <a:sym typeface="Arial"/>
              </a:rPr>
              <a:t>COMPILACIÓN CRUZADA Y DESARROLLO PARA </a:t>
            </a:r>
            <a:r>
              <a:rPr b="0" i="0" lang="en-US" sz="4200" u="none" cap="none" strike="noStrike">
                <a:solidFill>
                  <a:srgbClr val="ACFDDB"/>
                </a:solidFill>
                <a:latin typeface="Arial"/>
                <a:ea typeface="Arial"/>
                <a:cs typeface="Arial"/>
                <a:sym typeface="Arial"/>
              </a:rPr>
              <a:t>PLATAFORMAS INTEGRADAS</a:t>
            </a:r>
            <a:endParaRPr/>
          </a:p>
        </p:txBody>
      </p:sp>
      <p:sp>
        <p:nvSpPr>
          <p:cNvPr id="390" name="Google Shape;390;p10"/>
          <p:cNvSpPr txBox="1"/>
          <p:nvPr/>
        </p:nvSpPr>
        <p:spPr>
          <a:xfrm>
            <a:off x="1205986" y="4014359"/>
            <a:ext cx="5698504" cy="275971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La compilación cruzada es el proceso de construir ejecutables en un sistema host (la máquina en la que se desarrolla) para que estos ejecutables funcionen en un sistema objetivo (target) que generalmente tiene una arquitectura diferente. Este proceso es común en el desarrollo de sistemas embebidos, ya que los dispositivos objetivos a menudo cuentan con microcontroladores de arquitecturas específicas.</a:t>
            </a:r>
            <a:endParaRPr/>
          </a:p>
        </p:txBody>
      </p:sp>
      <p:sp>
        <p:nvSpPr>
          <p:cNvPr id="391" name="Google Shape;391;p10"/>
          <p:cNvSpPr txBox="1"/>
          <p:nvPr/>
        </p:nvSpPr>
        <p:spPr>
          <a:xfrm>
            <a:off x="11566397" y="6780159"/>
            <a:ext cx="6535091" cy="3050222"/>
          </a:xfrm>
          <a:prstGeom prst="rect">
            <a:avLst/>
          </a:prstGeom>
          <a:noFill/>
          <a:ln>
            <a:noFill/>
          </a:ln>
        </p:spPr>
        <p:txBody>
          <a:bodyPr anchorCtr="0" anchor="t" bIns="0" lIns="0" spcFirstLastPara="1" rIns="0" wrap="square" tIns="0">
            <a:spAutoFit/>
          </a:bodyPr>
          <a:lstStyle/>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PlatformIO</a:t>
            </a:r>
            <a:r>
              <a:rPr b="0" i="0" lang="en-US" sz="1700" u="none" cap="none" strike="noStrike">
                <a:solidFill>
                  <a:srgbClr val="FFFFFF"/>
                </a:solidFill>
                <a:latin typeface="Montserrat"/>
                <a:ea typeface="Montserrat"/>
                <a:cs typeface="Montserrat"/>
                <a:sym typeface="Montserrat"/>
              </a:rPr>
              <a:t>: Un IDE multiplataforma que facilita la configuración de proyectos y soporta múltiples frameworks y arquitecturas.</a:t>
            </a:r>
            <a:endParaRPr/>
          </a:p>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Eclipse con CDT:</a:t>
            </a:r>
            <a:r>
              <a:rPr b="0" i="0" lang="en-US" sz="1700" u="none" cap="none" strike="noStrike">
                <a:solidFill>
                  <a:srgbClr val="FFFFFF"/>
                </a:solidFill>
                <a:latin typeface="Montserrat"/>
                <a:ea typeface="Montserrat"/>
                <a:cs typeface="Montserrat"/>
                <a:sym typeface="Montserrat"/>
              </a:rPr>
              <a:t> Eclipse, junto con el complemento CDT (C/C++ Development Tooling), permite el desarrollo cruzado con soporte para varios compiladores y herramientas.</a:t>
            </a:r>
            <a:endParaRPr/>
          </a:p>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Visual Studio Code</a:t>
            </a:r>
            <a:r>
              <a:rPr b="0" i="0" lang="en-US" sz="1700" u="none" cap="none" strike="noStrike">
                <a:solidFill>
                  <a:srgbClr val="FFFFFF"/>
                </a:solidFill>
                <a:latin typeface="Montserrat"/>
                <a:ea typeface="Montserrat"/>
                <a:cs typeface="Montserrat"/>
                <a:sym typeface="Montserrat"/>
              </a:rPr>
              <a:t>: Un editor ampliamente usado que, con extensiones, facilita el desarrollo para plataformas embebidas</a:t>
            </a:r>
            <a:endParaRPr/>
          </a:p>
          <a:p>
            <a:pPr indent="0" lvl="0" marL="0" marR="0" rtl="0" algn="l">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392" name="Google Shape;392;p10"/>
          <p:cNvSpPr txBox="1"/>
          <p:nvPr/>
        </p:nvSpPr>
        <p:spPr>
          <a:xfrm>
            <a:off x="11915554" y="6217533"/>
            <a:ext cx="4505067" cy="33528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1" i="0" lang="en-US" sz="2099" u="none" cap="none" strike="noStrike">
                <a:solidFill>
                  <a:srgbClr val="FFFFFF"/>
                </a:solidFill>
                <a:latin typeface="Montserrat"/>
                <a:ea typeface="Montserrat"/>
                <a:cs typeface="Montserrat"/>
                <a:sym typeface="Montserrat"/>
              </a:rPr>
              <a:t>ENTORNOS DE DESARROLLO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96" name="Shape 396"/>
        <p:cNvGrpSpPr/>
        <p:nvPr/>
      </p:nvGrpSpPr>
      <p:grpSpPr>
        <a:xfrm>
          <a:off x="0" y="0"/>
          <a:ext cx="0" cy="0"/>
          <a:chOff x="0" y="0"/>
          <a:chExt cx="0" cy="0"/>
        </a:xfrm>
      </p:grpSpPr>
      <p:grpSp>
        <p:nvGrpSpPr>
          <p:cNvPr id="397" name="Google Shape;397;p11"/>
          <p:cNvGrpSpPr/>
          <p:nvPr/>
        </p:nvGrpSpPr>
        <p:grpSpPr>
          <a:xfrm>
            <a:off x="1028700" y="3143394"/>
            <a:ext cx="3909294" cy="5020707"/>
            <a:chOff x="0" y="-19050"/>
            <a:chExt cx="1090728" cy="1400822"/>
          </a:xfrm>
        </p:grpSpPr>
        <p:sp>
          <p:nvSpPr>
            <p:cNvPr id="398" name="Google Shape;398;p11"/>
            <p:cNvSpPr/>
            <p:nvPr/>
          </p:nvSpPr>
          <p:spPr>
            <a:xfrm>
              <a:off x="0" y="0"/>
              <a:ext cx="1090728" cy="1381772"/>
            </a:xfrm>
            <a:custGeom>
              <a:rect b="b" l="l" r="r" t="t"/>
              <a:pathLst>
                <a:path extrusionOk="0" h="1381772" w="1090728">
                  <a:moveTo>
                    <a:pt x="99019" y="0"/>
                  </a:moveTo>
                  <a:lnTo>
                    <a:pt x="991708" y="0"/>
                  </a:lnTo>
                  <a:cubicBezTo>
                    <a:pt x="1017970" y="0"/>
                    <a:pt x="1043156" y="10432"/>
                    <a:pt x="1061726" y="29002"/>
                  </a:cubicBezTo>
                  <a:cubicBezTo>
                    <a:pt x="1080295" y="47572"/>
                    <a:pt x="1090728" y="72758"/>
                    <a:pt x="1090728" y="99019"/>
                  </a:cubicBezTo>
                  <a:lnTo>
                    <a:pt x="1090728" y="1282753"/>
                  </a:lnTo>
                  <a:cubicBezTo>
                    <a:pt x="1090728" y="1309014"/>
                    <a:pt x="1080295" y="1334200"/>
                    <a:pt x="1061726" y="1352770"/>
                  </a:cubicBezTo>
                  <a:cubicBezTo>
                    <a:pt x="1043156" y="1371340"/>
                    <a:pt x="1017970" y="1381772"/>
                    <a:pt x="991708" y="1381772"/>
                  </a:cubicBezTo>
                  <a:lnTo>
                    <a:pt x="99019" y="1381772"/>
                  </a:lnTo>
                  <a:cubicBezTo>
                    <a:pt x="72758" y="1381772"/>
                    <a:pt x="47572" y="1371340"/>
                    <a:pt x="29002" y="1352770"/>
                  </a:cubicBezTo>
                  <a:cubicBezTo>
                    <a:pt x="10432" y="1334200"/>
                    <a:pt x="0" y="1309014"/>
                    <a:pt x="0" y="1282753"/>
                  </a:cubicBezTo>
                  <a:lnTo>
                    <a:pt x="0" y="99019"/>
                  </a:lnTo>
                  <a:cubicBezTo>
                    <a:pt x="0" y="72758"/>
                    <a:pt x="10432" y="47572"/>
                    <a:pt x="29002" y="29002"/>
                  </a:cubicBezTo>
                  <a:cubicBezTo>
                    <a:pt x="47572" y="10432"/>
                    <a:pt x="72758" y="0"/>
                    <a:pt x="99019" y="0"/>
                  </a:cubicBezTo>
                  <a:close/>
                </a:path>
              </a:pathLst>
            </a:custGeom>
            <a:solidFill>
              <a:srgbClr val="D7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txBox="1"/>
            <p:nvPr/>
          </p:nvSpPr>
          <p:spPr>
            <a:xfrm>
              <a:off x="0" y="-19050"/>
              <a:ext cx="1090728" cy="140082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0" name="Google Shape;400;p11"/>
          <p:cNvGrpSpPr/>
          <p:nvPr/>
        </p:nvGrpSpPr>
        <p:grpSpPr>
          <a:xfrm>
            <a:off x="9242904" y="3143394"/>
            <a:ext cx="3909294" cy="3788565"/>
            <a:chOff x="0" y="-19050"/>
            <a:chExt cx="1090728" cy="1057043"/>
          </a:xfrm>
        </p:grpSpPr>
        <p:sp>
          <p:nvSpPr>
            <p:cNvPr id="401" name="Google Shape;401;p11"/>
            <p:cNvSpPr/>
            <p:nvPr/>
          </p:nvSpPr>
          <p:spPr>
            <a:xfrm>
              <a:off x="0" y="0"/>
              <a:ext cx="1090728" cy="1037993"/>
            </a:xfrm>
            <a:custGeom>
              <a:rect b="b" l="l" r="r" t="t"/>
              <a:pathLst>
                <a:path extrusionOk="0" h="1037993" w="1090728">
                  <a:moveTo>
                    <a:pt x="99019" y="0"/>
                  </a:moveTo>
                  <a:lnTo>
                    <a:pt x="991708" y="0"/>
                  </a:lnTo>
                  <a:cubicBezTo>
                    <a:pt x="1017970" y="0"/>
                    <a:pt x="1043156" y="10432"/>
                    <a:pt x="1061726" y="29002"/>
                  </a:cubicBezTo>
                  <a:cubicBezTo>
                    <a:pt x="1080295" y="47572"/>
                    <a:pt x="1090728" y="72758"/>
                    <a:pt x="1090728" y="99019"/>
                  </a:cubicBezTo>
                  <a:lnTo>
                    <a:pt x="1090728" y="938974"/>
                  </a:lnTo>
                  <a:cubicBezTo>
                    <a:pt x="1090728" y="965235"/>
                    <a:pt x="1080295" y="990421"/>
                    <a:pt x="1061726" y="1008991"/>
                  </a:cubicBezTo>
                  <a:cubicBezTo>
                    <a:pt x="1043156" y="1027561"/>
                    <a:pt x="1017970" y="1037993"/>
                    <a:pt x="991708" y="1037993"/>
                  </a:cubicBezTo>
                  <a:lnTo>
                    <a:pt x="99019" y="1037993"/>
                  </a:lnTo>
                  <a:cubicBezTo>
                    <a:pt x="72758" y="1037993"/>
                    <a:pt x="47572" y="1027561"/>
                    <a:pt x="29002" y="1008991"/>
                  </a:cubicBezTo>
                  <a:cubicBezTo>
                    <a:pt x="10432" y="990421"/>
                    <a:pt x="0" y="965235"/>
                    <a:pt x="0" y="938974"/>
                  </a:cubicBezTo>
                  <a:lnTo>
                    <a:pt x="0" y="99019"/>
                  </a:lnTo>
                  <a:cubicBezTo>
                    <a:pt x="0" y="72758"/>
                    <a:pt x="10432" y="47572"/>
                    <a:pt x="29002" y="29002"/>
                  </a:cubicBezTo>
                  <a:cubicBezTo>
                    <a:pt x="47572" y="10432"/>
                    <a:pt x="72758" y="0"/>
                    <a:pt x="99019" y="0"/>
                  </a:cubicBezTo>
                  <a:close/>
                </a:path>
              </a:pathLst>
            </a:custGeom>
            <a:solidFill>
              <a:srgbClr val="3BB6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txBox="1"/>
            <p:nvPr/>
          </p:nvSpPr>
          <p:spPr>
            <a:xfrm>
              <a:off x="0" y="-19050"/>
              <a:ext cx="1090728" cy="105704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3" name="Google Shape;403;p11"/>
          <p:cNvGrpSpPr/>
          <p:nvPr/>
        </p:nvGrpSpPr>
        <p:grpSpPr>
          <a:xfrm>
            <a:off x="5135802" y="3143394"/>
            <a:ext cx="3909294" cy="3788565"/>
            <a:chOff x="0" y="-19050"/>
            <a:chExt cx="1090728" cy="1057043"/>
          </a:xfrm>
        </p:grpSpPr>
        <p:sp>
          <p:nvSpPr>
            <p:cNvPr id="404" name="Google Shape;404;p11"/>
            <p:cNvSpPr/>
            <p:nvPr/>
          </p:nvSpPr>
          <p:spPr>
            <a:xfrm>
              <a:off x="0" y="0"/>
              <a:ext cx="1090728" cy="1037993"/>
            </a:xfrm>
            <a:custGeom>
              <a:rect b="b" l="l" r="r" t="t"/>
              <a:pathLst>
                <a:path extrusionOk="0" h="1037993" w="1090728">
                  <a:moveTo>
                    <a:pt x="99019" y="0"/>
                  </a:moveTo>
                  <a:lnTo>
                    <a:pt x="991708" y="0"/>
                  </a:lnTo>
                  <a:cubicBezTo>
                    <a:pt x="1017970" y="0"/>
                    <a:pt x="1043156" y="10432"/>
                    <a:pt x="1061726" y="29002"/>
                  </a:cubicBezTo>
                  <a:cubicBezTo>
                    <a:pt x="1080295" y="47572"/>
                    <a:pt x="1090728" y="72758"/>
                    <a:pt x="1090728" y="99019"/>
                  </a:cubicBezTo>
                  <a:lnTo>
                    <a:pt x="1090728" y="938974"/>
                  </a:lnTo>
                  <a:cubicBezTo>
                    <a:pt x="1090728" y="965235"/>
                    <a:pt x="1080295" y="990421"/>
                    <a:pt x="1061726" y="1008991"/>
                  </a:cubicBezTo>
                  <a:cubicBezTo>
                    <a:pt x="1043156" y="1027561"/>
                    <a:pt x="1017970" y="1037993"/>
                    <a:pt x="991708" y="1037993"/>
                  </a:cubicBezTo>
                  <a:lnTo>
                    <a:pt x="99019" y="1037993"/>
                  </a:lnTo>
                  <a:cubicBezTo>
                    <a:pt x="72758" y="1037993"/>
                    <a:pt x="47572" y="1027561"/>
                    <a:pt x="29002" y="1008991"/>
                  </a:cubicBezTo>
                  <a:cubicBezTo>
                    <a:pt x="10432" y="990421"/>
                    <a:pt x="0" y="965235"/>
                    <a:pt x="0" y="938974"/>
                  </a:cubicBezTo>
                  <a:lnTo>
                    <a:pt x="0" y="99019"/>
                  </a:lnTo>
                  <a:cubicBezTo>
                    <a:pt x="0" y="72758"/>
                    <a:pt x="10432" y="47572"/>
                    <a:pt x="29002" y="29002"/>
                  </a:cubicBezTo>
                  <a:cubicBezTo>
                    <a:pt x="47572" y="10432"/>
                    <a:pt x="72758" y="0"/>
                    <a:pt x="99019"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1"/>
            <p:cNvSpPr txBox="1"/>
            <p:nvPr/>
          </p:nvSpPr>
          <p:spPr>
            <a:xfrm>
              <a:off x="0" y="-19050"/>
              <a:ext cx="1090728" cy="105704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6" name="Google Shape;406;p11"/>
          <p:cNvGrpSpPr/>
          <p:nvPr/>
        </p:nvGrpSpPr>
        <p:grpSpPr>
          <a:xfrm>
            <a:off x="13350006" y="3143394"/>
            <a:ext cx="3909294" cy="4046455"/>
            <a:chOff x="0" y="-19050"/>
            <a:chExt cx="1090728" cy="1128997"/>
          </a:xfrm>
        </p:grpSpPr>
        <p:sp>
          <p:nvSpPr>
            <p:cNvPr id="407" name="Google Shape;407;p11"/>
            <p:cNvSpPr/>
            <p:nvPr/>
          </p:nvSpPr>
          <p:spPr>
            <a:xfrm>
              <a:off x="0" y="0"/>
              <a:ext cx="1090728" cy="1109947"/>
            </a:xfrm>
            <a:custGeom>
              <a:rect b="b" l="l" r="r" t="t"/>
              <a:pathLst>
                <a:path extrusionOk="0" h="1109947" w="1090728">
                  <a:moveTo>
                    <a:pt x="99019" y="0"/>
                  </a:moveTo>
                  <a:lnTo>
                    <a:pt x="991708" y="0"/>
                  </a:lnTo>
                  <a:cubicBezTo>
                    <a:pt x="1017970" y="0"/>
                    <a:pt x="1043156" y="10432"/>
                    <a:pt x="1061726" y="29002"/>
                  </a:cubicBezTo>
                  <a:cubicBezTo>
                    <a:pt x="1080295" y="47572"/>
                    <a:pt x="1090728" y="72758"/>
                    <a:pt x="1090728" y="99019"/>
                  </a:cubicBezTo>
                  <a:lnTo>
                    <a:pt x="1090728" y="1010928"/>
                  </a:lnTo>
                  <a:cubicBezTo>
                    <a:pt x="1090728" y="1037189"/>
                    <a:pt x="1080295" y="1062375"/>
                    <a:pt x="1061726" y="1080945"/>
                  </a:cubicBezTo>
                  <a:cubicBezTo>
                    <a:pt x="1043156" y="1099515"/>
                    <a:pt x="1017970" y="1109947"/>
                    <a:pt x="991708" y="1109947"/>
                  </a:cubicBezTo>
                  <a:lnTo>
                    <a:pt x="99019" y="1109947"/>
                  </a:lnTo>
                  <a:cubicBezTo>
                    <a:pt x="72758" y="1109947"/>
                    <a:pt x="47572" y="1099515"/>
                    <a:pt x="29002" y="1080945"/>
                  </a:cubicBezTo>
                  <a:cubicBezTo>
                    <a:pt x="10432" y="1062375"/>
                    <a:pt x="0" y="1037189"/>
                    <a:pt x="0" y="1010928"/>
                  </a:cubicBezTo>
                  <a:lnTo>
                    <a:pt x="0" y="99019"/>
                  </a:lnTo>
                  <a:cubicBezTo>
                    <a:pt x="0" y="72758"/>
                    <a:pt x="10432" y="47572"/>
                    <a:pt x="29002" y="29002"/>
                  </a:cubicBezTo>
                  <a:cubicBezTo>
                    <a:pt x="47572" y="10432"/>
                    <a:pt x="72758" y="0"/>
                    <a:pt x="99019" y="0"/>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txBox="1"/>
            <p:nvPr/>
          </p:nvSpPr>
          <p:spPr>
            <a:xfrm>
              <a:off x="0" y="-19050"/>
              <a:ext cx="1090728" cy="112899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9" name="Google Shape;409;p11"/>
          <p:cNvGrpSpPr/>
          <p:nvPr/>
        </p:nvGrpSpPr>
        <p:grpSpPr>
          <a:xfrm>
            <a:off x="4607933" y="3514653"/>
            <a:ext cx="850622" cy="850622"/>
            <a:chOff x="0" y="0"/>
            <a:chExt cx="812800" cy="812800"/>
          </a:xfrm>
        </p:grpSpPr>
        <p:sp>
          <p:nvSpPr>
            <p:cNvPr id="410" name="Google Shape;410;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2" name="Google Shape;412;p11"/>
          <p:cNvGrpSpPr/>
          <p:nvPr/>
        </p:nvGrpSpPr>
        <p:grpSpPr>
          <a:xfrm>
            <a:off x="8718689" y="3514653"/>
            <a:ext cx="850622" cy="850622"/>
            <a:chOff x="0" y="0"/>
            <a:chExt cx="812800" cy="812800"/>
          </a:xfrm>
        </p:grpSpPr>
        <p:sp>
          <p:nvSpPr>
            <p:cNvPr id="413" name="Google Shape;41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5" name="Google Shape;415;p11"/>
          <p:cNvGrpSpPr/>
          <p:nvPr/>
        </p:nvGrpSpPr>
        <p:grpSpPr>
          <a:xfrm>
            <a:off x="12845911" y="3514653"/>
            <a:ext cx="850622" cy="850622"/>
            <a:chOff x="0" y="0"/>
            <a:chExt cx="812800" cy="812800"/>
          </a:xfrm>
        </p:grpSpPr>
        <p:sp>
          <p:nvSpPr>
            <p:cNvPr id="416" name="Google Shape;41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8" name="Google Shape;418;p11"/>
          <p:cNvGrpSpPr/>
          <p:nvPr/>
        </p:nvGrpSpPr>
        <p:grpSpPr>
          <a:xfrm rot="5400000">
            <a:off x="9000238" y="3835511"/>
            <a:ext cx="265040" cy="227954"/>
            <a:chOff x="37766" y="72195"/>
            <a:chExt cx="166170" cy="142918"/>
          </a:xfrm>
        </p:grpSpPr>
        <p:sp>
          <p:nvSpPr>
            <p:cNvPr id="419" name="Google Shape;419;p11"/>
            <p:cNvSpPr/>
            <p:nvPr/>
          </p:nvSpPr>
          <p:spPr>
            <a:xfrm>
              <a:off x="46890" y="72195"/>
              <a:ext cx="147923" cy="142918"/>
            </a:xfrm>
            <a:custGeom>
              <a:rect b="b" l="l" r="r" t="t"/>
              <a:pathLst>
                <a:path extrusionOk="0"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1"/>
            <p:cNvSpPr txBox="1"/>
            <p:nvPr/>
          </p:nvSpPr>
          <p:spPr>
            <a:xfrm>
              <a:off x="37766" y="80824"/>
              <a:ext cx="166170" cy="11892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1" name="Google Shape;421;p11"/>
          <p:cNvGrpSpPr/>
          <p:nvPr/>
        </p:nvGrpSpPr>
        <p:grpSpPr>
          <a:xfrm rot="5400000">
            <a:off x="13113118" y="3835511"/>
            <a:ext cx="265040" cy="227954"/>
            <a:chOff x="37766" y="72195"/>
            <a:chExt cx="166170" cy="142918"/>
          </a:xfrm>
        </p:grpSpPr>
        <p:sp>
          <p:nvSpPr>
            <p:cNvPr id="422" name="Google Shape;422;p11"/>
            <p:cNvSpPr/>
            <p:nvPr/>
          </p:nvSpPr>
          <p:spPr>
            <a:xfrm>
              <a:off x="46890" y="72195"/>
              <a:ext cx="147923" cy="142918"/>
            </a:xfrm>
            <a:custGeom>
              <a:rect b="b" l="l" r="r" t="t"/>
              <a:pathLst>
                <a:path extrusionOk="0"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
            <p:cNvSpPr txBox="1"/>
            <p:nvPr/>
          </p:nvSpPr>
          <p:spPr>
            <a:xfrm>
              <a:off x="37766" y="80824"/>
              <a:ext cx="166170" cy="11892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4" name="Google Shape;424;p11"/>
          <p:cNvGrpSpPr/>
          <p:nvPr/>
        </p:nvGrpSpPr>
        <p:grpSpPr>
          <a:xfrm rot="5400000">
            <a:off x="4899467" y="3835511"/>
            <a:ext cx="265040" cy="227954"/>
            <a:chOff x="37766" y="72195"/>
            <a:chExt cx="166170" cy="142918"/>
          </a:xfrm>
        </p:grpSpPr>
        <p:sp>
          <p:nvSpPr>
            <p:cNvPr id="425" name="Google Shape;425;p11"/>
            <p:cNvSpPr/>
            <p:nvPr/>
          </p:nvSpPr>
          <p:spPr>
            <a:xfrm>
              <a:off x="46890" y="72195"/>
              <a:ext cx="147923" cy="142918"/>
            </a:xfrm>
            <a:custGeom>
              <a:rect b="b" l="l" r="r" t="t"/>
              <a:pathLst>
                <a:path extrusionOk="0"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1"/>
            <p:cNvSpPr txBox="1"/>
            <p:nvPr/>
          </p:nvSpPr>
          <p:spPr>
            <a:xfrm>
              <a:off x="37766" y="80824"/>
              <a:ext cx="166170" cy="11892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27" name="Google Shape;427;p11"/>
          <p:cNvCxnSpPr/>
          <p:nvPr/>
        </p:nvCxnSpPr>
        <p:spPr>
          <a:xfrm>
            <a:off x="1293341" y="2602071"/>
            <a:ext cx="16137088" cy="0"/>
          </a:xfrm>
          <a:prstGeom prst="straightConnector1">
            <a:avLst/>
          </a:prstGeom>
          <a:noFill/>
          <a:ln cap="rnd" cmpd="sng" w="76200">
            <a:solidFill>
              <a:srgbClr val="D9D9D9"/>
            </a:solidFill>
            <a:prstDash val="dot"/>
            <a:round/>
            <a:headEnd len="sm" w="sm" type="none"/>
            <a:tailEnd len="sm" w="sm" type="none"/>
          </a:ln>
        </p:spPr>
      </p:cxnSp>
      <p:sp>
        <p:nvSpPr>
          <p:cNvPr id="428" name="Google Shape;428;p11"/>
          <p:cNvSpPr txBox="1"/>
          <p:nvPr/>
        </p:nvSpPr>
        <p:spPr>
          <a:xfrm>
            <a:off x="1028700" y="108997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PROCESO DE COMPILACIÓN CRUZADA</a:t>
            </a:r>
            <a:endParaRPr/>
          </a:p>
        </p:txBody>
      </p:sp>
      <p:sp>
        <p:nvSpPr>
          <p:cNvPr id="429" name="Google Shape;429;p11"/>
          <p:cNvSpPr txBox="1"/>
          <p:nvPr/>
        </p:nvSpPr>
        <p:spPr>
          <a:xfrm>
            <a:off x="1184224" y="4167479"/>
            <a:ext cx="3532477" cy="36525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900" u="none" cap="none" strike="noStrike">
                <a:solidFill>
                  <a:srgbClr val="1A0A33"/>
                </a:solidFill>
                <a:latin typeface="Montserrat"/>
                <a:ea typeface="Montserrat"/>
                <a:cs typeface="Montserrat"/>
                <a:sym typeface="Montserrat"/>
              </a:rPr>
              <a:t>Se instalan las herramientas de compilación necesarias (como el compilador cruzado) y se configuran en el sistema host. Este paso implica especificar los caminos y las banderas necesarias para el compilador, dependiendo de la arquitectura del dispositivo objetivo.</a:t>
            </a:r>
            <a:endParaRPr/>
          </a:p>
        </p:txBody>
      </p:sp>
      <p:sp>
        <p:nvSpPr>
          <p:cNvPr id="430" name="Google Shape;430;p11"/>
          <p:cNvSpPr txBox="1"/>
          <p:nvPr/>
        </p:nvSpPr>
        <p:spPr>
          <a:xfrm>
            <a:off x="9607411" y="3822175"/>
            <a:ext cx="3238500" cy="27381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900" u="none" cap="none" strike="noStrike">
                <a:solidFill>
                  <a:srgbClr val="FFFFFF"/>
                </a:solidFill>
                <a:latin typeface="Montserrat"/>
                <a:ea typeface="Montserrat"/>
                <a:cs typeface="Montserrat"/>
                <a:sym typeface="Montserrat"/>
              </a:rPr>
              <a:t>Se ejecuta el compilador cruzado, configurado con las banderas y opciones adecuadas, para generar un archivo binario ejecutable compatible con el dispositivo objetivo.</a:t>
            </a:r>
            <a:endParaRPr/>
          </a:p>
        </p:txBody>
      </p:sp>
      <p:sp>
        <p:nvSpPr>
          <p:cNvPr id="431" name="Google Shape;431;p11"/>
          <p:cNvSpPr txBox="1"/>
          <p:nvPr/>
        </p:nvSpPr>
        <p:spPr>
          <a:xfrm>
            <a:off x="5483325" y="4030416"/>
            <a:ext cx="3260134" cy="27381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900" u="none" cap="none" strike="noStrike">
                <a:solidFill>
                  <a:srgbClr val="1A0A33"/>
                </a:solidFill>
                <a:latin typeface="Montserrat"/>
                <a:ea typeface="Montserrat"/>
                <a:cs typeface="Montserrat"/>
                <a:sym typeface="Montserrat"/>
              </a:rPr>
              <a:t>El código se escribe en un lenguaje compatible (habitualmente C o C++), teniendo en cuenta las limitaciones del sistema embebido y optimizando para el tamaño y eficiencia del binario.</a:t>
            </a:r>
            <a:endParaRPr/>
          </a:p>
        </p:txBody>
      </p:sp>
      <p:sp>
        <p:nvSpPr>
          <p:cNvPr id="432" name="Google Shape;432;p11"/>
          <p:cNvSpPr txBox="1"/>
          <p:nvPr/>
        </p:nvSpPr>
        <p:spPr>
          <a:xfrm>
            <a:off x="13613326" y="3737681"/>
            <a:ext cx="3532477" cy="33477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900" u="none" cap="none" strike="noStrike">
                <a:solidFill>
                  <a:srgbClr val="FFFFFF"/>
                </a:solidFill>
                <a:latin typeface="Montserrat"/>
                <a:ea typeface="Montserrat"/>
                <a:cs typeface="Montserrat"/>
                <a:sym typeface="Montserrat"/>
              </a:rPr>
              <a:t>Una vez generado el binario, se transfiere al dispositivo mediante USB, JTAG, o a través de un puerto de serie. Luego, se realizan pruebas para asegurar que el software funcione correctamente en el hardware de destino, y se depuran posibles errores</a:t>
            </a:r>
            <a:endParaRPr/>
          </a:p>
        </p:txBody>
      </p:sp>
      <p:sp>
        <p:nvSpPr>
          <p:cNvPr id="433" name="Google Shape;433;p11"/>
          <p:cNvSpPr txBox="1"/>
          <p:nvPr/>
        </p:nvSpPr>
        <p:spPr>
          <a:xfrm>
            <a:off x="1020303" y="3444946"/>
            <a:ext cx="3860321" cy="6045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900" u="none" cap="none" strike="noStrike">
                <a:solidFill>
                  <a:srgbClr val="1A0A33"/>
                </a:solidFill>
                <a:latin typeface="Montserrat"/>
                <a:ea typeface="Montserrat"/>
                <a:cs typeface="Montserrat"/>
                <a:sym typeface="Montserrat"/>
              </a:rPr>
              <a:t>CONFIGURACIÓN DEL ENTORNO</a:t>
            </a:r>
            <a:endParaRPr/>
          </a:p>
        </p:txBody>
      </p:sp>
      <p:sp>
        <p:nvSpPr>
          <p:cNvPr id="434" name="Google Shape;434;p11"/>
          <p:cNvSpPr txBox="1"/>
          <p:nvPr/>
        </p:nvSpPr>
        <p:spPr>
          <a:xfrm>
            <a:off x="9291877" y="3318446"/>
            <a:ext cx="3860321" cy="2997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900" u="none" cap="none" strike="noStrike">
                <a:solidFill>
                  <a:srgbClr val="FFFFFF"/>
                </a:solidFill>
                <a:latin typeface="Montserrat"/>
                <a:ea typeface="Montserrat"/>
                <a:cs typeface="Montserrat"/>
                <a:sym typeface="Montserrat"/>
              </a:rPr>
              <a:t>COMPILACIÓN</a:t>
            </a:r>
            <a:endParaRPr/>
          </a:p>
        </p:txBody>
      </p:sp>
      <p:sp>
        <p:nvSpPr>
          <p:cNvPr id="435" name="Google Shape;435;p11"/>
          <p:cNvSpPr txBox="1"/>
          <p:nvPr/>
        </p:nvSpPr>
        <p:spPr>
          <a:xfrm>
            <a:off x="5437439" y="3306381"/>
            <a:ext cx="3306021" cy="6045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900" u="none" cap="none" strike="noStrike">
                <a:solidFill>
                  <a:srgbClr val="1A0A33"/>
                </a:solidFill>
                <a:latin typeface="Montserrat"/>
                <a:ea typeface="Montserrat"/>
                <a:cs typeface="Montserrat"/>
                <a:sym typeface="Montserrat"/>
              </a:rPr>
              <a:t>DESARROLLO DE CÓDIGO</a:t>
            </a:r>
            <a:endParaRPr/>
          </a:p>
        </p:txBody>
      </p:sp>
      <p:sp>
        <p:nvSpPr>
          <p:cNvPr id="436" name="Google Shape;436;p11"/>
          <p:cNvSpPr txBox="1"/>
          <p:nvPr/>
        </p:nvSpPr>
        <p:spPr>
          <a:xfrm>
            <a:off x="13404611" y="3318446"/>
            <a:ext cx="3860321" cy="2997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900" u="none" cap="none" strike="noStrike">
                <a:solidFill>
                  <a:srgbClr val="FFFFFF"/>
                </a:solidFill>
                <a:latin typeface="Montserrat"/>
                <a:ea typeface="Montserrat"/>
                <a:cs typeface="Montserrat"/>
                <a:sym typeface="Montserrat"/>
              </a:rPr>
              <a:t>CARGA Y PRUEBA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40" name="Shape 440"/>
        <p:cNvGrpSpPr/>
        <p:nvPr/>
      </p:nvGrpSpPr>
      <p:grpSpPr>
        <a:xfrm>
          <a:off x="0" y="0"/>
          <a:ext cx="0" cy="0"/>
          <a:chOff x="0" y="0"/>
          <a:chExt cx="0" cy="0"/>
        </a:xfrm>
      </p:grpSpPr>
      <p:sp>
        <p:nvSpPr>
          <p:cNvPr id="441" name="Google Shape;441;g35c6c580227_0_152"/>
          <p:cNvSpPr/>
          <p:nvPr/>
        </p:nvSpPr>
        <p:spPr>
          <a:xfrm>
            <a:off x="13038155" y="1028700"/>
            <a:ext cx="4221145" cy="5880549"/>
          </a:xfrm>
          <a:custGeom>
            <a:rect b="b" l="l" r="r" t="t"/>
            <a:pathLst>
              <a:path extrusionOk="0" h="5880549" w="4221145">
                <a:moveTo>
                  <a:pt x="0" y="0"/>
                </a:moveTo>
                <a:lnTo>
                  <a:pt x="4221145" y="0"/>
                </a:lnTo>
                <a:lnTo>
                  <a:pt x="4221145" y="5880549"/>
                </a:lnTo>
                <a:lnTo>
                  <a:pt x="0" y="5880549"/>
                </a:lnTo>
                <a:lnTo>
                  <a:pt x="0" y="0"/>
                </a:lnTo>
                <a:close/>
              </a:path>
            </a:pathLst>
          </a:custGeom>
          <a:blipFill rotWithShape="1">
            <a:blip r:embed="rId3">
              <a:alphaModFix/>
            </a:blip>
            <a:stretch>
              <a:fillRect b="0" l="-57136" r="-61366" t="0"/>
            </a:stretch>
          </a:blipFill>
          <a:ln>
            <a:noFill/>
          </a:ln>
        </p:spPr>
      </p:sp>
      <p:sp>
        <p:nvSpPr>
          <p:cNvPr id="442" name="Google Shape;442;g35c6c580227_0_152"/>
          <p:cNvSpPr/>
          <p:nvPr/>
        </p:nvSpPr>
        <p:spPr>
          <a:xfrm>
            <a:off x="8235169" y="1028700"/>
            <a:ext cx="4221145" cy="5852921"/>
          </a:xfrm>
          <a:custGeom>
            <a:rect b="b" l="l" r="r" t="t"/>
            <a:pathLst>
              <a:path extrusionOk="0" h="5852921" w="4221145">
                <a:moveTo>
                  <a:pt x="0" y="0"/>
                </a:moveTo>
                <a:lnTo>
                  <a:pt x="4221145" y="0"/>
                </a:lnTo>
                <a:lnTo>
                  <a:pt x="4221145" y="5852921"/>
                </a:lnTo>
                <a:lnTo>
                  <a:pt x="0" y="5852921"/>
                </a:lnTo>
                <a:lnTo>
                  <a:pt x="0" y="0"/>
                </a:lnTo>
                <a:close/>
              </a:path>
            </a:pathLst>
          </a:custGeom>
          <a:blipFill rotWithShape="1">
            <a:blip r:embed="rId4">
              <a:alphaModFix/>
            </a:blip>
            <a:stretch>
              <a:fillRect b="-87103" l="-129639" r="-436406" t="-133142"/>
            </a:stretch>
          </a:blipFill>
          <a:ln>
            <a:noFill/>
          </a:ln>
        </p:spPr>
      </p:sp>
      <p:grpSp>
        <p:nvGrpSpPr>
          <p:cNvPr id="443" name="Google Shape;443;g35c6c580227_0_152"/>
          <p:cNvGrpSpPr/>
          <p:nvPr/>
        </p:nvGrpSpPr>
        <p:grpSpPr>
          <a:xfrm>
            <a:off x="14662034" y="6422556"/>
            <a:ext cx="973409" cy="973409"/>
            <a:chOff x="0" y="0"/>
            <a:chExt cx="812800" cy="812800"/>
          </a:xfrm>
        </p:grpSpPr>
        <p:sp>
          <p:nvSpPr>
            <p:cNvPr id="444" name="Google Shape;444;g35c6c580227_0_15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5c6c580227_0_15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6" name="Google Shape;446;g35c6c580227_0_152"/>
          <p:cNvGrpSpPr/>
          <p:nvPr/>
        </p:nvGrpSpPr>
        <p:grpSpPr>
          <a:xfrm>
            <a:off x="9859048" y="6394928"/>
            <a:ext cx="973409" cy="973409"/>
            <a:chOff x="0" y="0"/>
            <a:chExt cx="812800" cy="812800"/>
          </a:xfrm>
        </p:grpSpPr>
        <p:sp>
          <p:nvSpPr>
            <p:cNvPr id="447" name="Google Shape;447;g35c6c580227_0_15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35c6c580227_0_15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9" name="Google Shape;449;g35c6c580227_0_152"/>
          <p:cNvGrpSpPr/>
          <p:nvPr/>
        </p:nvGrpSpPr>
        <p:grpSpPr>
          <a:xfrm>
            <a:off x="1028700" y="6466580"/>
            <a:ext cx="4349599" cy="2380896"/>
            <a:chOff x="0" y="-19050"/>
            <a:chExt cx="876900" cy="480000"/>
          </a:xfrm>
        </p:grpSpPr>
        <p:sp>
          <p:nvSpPr>
            <p:cNvPr id="450" name="Google Shape;450;g35c6c580227_0_152"/>
            <p:cNvSpPr/>
            <p:nvPr/>
          </p:nvSpPr>
          <p:spPr>
            <a:xfrm>
              <a:off x="0" y="0"/>
              <a:ext cx="876777" cy="460946"/>
            </a:xfrm>
            <a:custGeom>
              <a:rect b="b" l="l" r="r" t="t"/>
              <a:pathLst>
                <a:path extrusionOk="0" h="460946" w="876777">
                  <a:moveTo>
                    <a:pt x="89009" y="0"/>
                  </a:moveTo>
                  <a:lnTo>
                    <a:pt x="787769" y="0"/>
                  </a:lnTo>
                  <a:cubicBezTo>
                    <a:pt x="836927" y="0"/>
                    <a:pt x="876777" y="39851"/>
                    <a:pt x="876777" y="89009"/>
                  </a:cubicBezTo>
                  <a:lnTo>
                    <a:pt x="876777" y="371937"/>
                  </a:lnTo>
                  <a:cubicBezTo>
                    <a:pt x="876777" y="421096"/>
                    <a:pt x="836927" y="460946"/>
                    <a:pt x="787769" y="460946"/>
                  </a:cubicBezTo>
                  <a:lnTo>
                    <a:pt x="89009" y="460946"/>
                  </a:lnTo>
                  <a:cubicBezTo>
                    <a:pt x="39851" y="460946"/>
                    <a:pt x="0" y="421096"/>
                    <a:pt x="0" y="371937"/>
                  </a:cubicBezTo>
                  <a:lnTo>
                    <a:pt x="0" y="89009"/>
                  </a:lnTo>
                  <a:cubicBezTo>
                    <a:pt x="0" y="39851"/>
                    <a:pt x="39851" y="0"/>
                    <a:pt x="89009"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35c6c580227_0_152"/>
            <p:cNvSpPr txBox="1"/>
            <p:nvPr/>
          </p:nvSpPr>
          <p:spPr>
            <a:xfrm>
              <a:off x="0" y="-19050"/>
              <a:ext cx="876900" cy="480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2" name="Google Shape;452;g35c6c580227_0_152"/>
          <p:cNvSpPr/>
          <p:nvPr/>
        </p:nvSpPr>
        <p:spPr>
          <a:xfrm rot="-5400000">
            <a:off x="10079907" y="6667624"/>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5">
              <a:alphaModFix/>
            </a:blip>
            <a:stretch>
              <a:fillRect b="0" l="0" r="0" t="0"/>
            </a:stretch>
          </a:blipFill>
          <a:ln>
            <a:noFill/>
          </a:ln>
        </p:spPr>
      </p:sp>
      <p:sp>
        <p:nvSpPr>
          <p:cNvPr id="453" name="Google Shape;453;g35c6c580227_0_152"/>
          <p:cNvSpPr txBox="1"/>
          <p:nvPr/>
        </p:nvSpPr>
        <p:spPr>
          <a:xfrm>
            <a:off x="13038155" y="8156848"/>
            <a:ext cx="4557300" cy="2302800"/>
          </a:xfrm>
          <a:prstGeom prst="rect">
            <a:avLst/>
          </a:prstGeom>
          <a:noFill/>
          <a:ln>
            <a:noFill/>
          </a:ln>
        </p:spPr>
        <p:txBody>
          <a:bodyPr anchorCtr="0" anchor="t" bIns="0" lIns="0" spcFirstLastPara="1" rIns="0" wrap="square" tIns="0">
            <a:spAutoFit/>
          </a:bodyPr>
          <a:lstStyle/>
          <a:p>
            <a:pPr indent="-183516" lvl="1" marL="367032" marR="0" rtl="0" algn="l">
              <a:lnSpc>
                <a:spcPct val="130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Permiten la construcción de aplicaciones distribuidas modulares y escalables.</a:t>
            </a:r>
            <a:endParaRPr/>
          </a:p>
          <a:p>
            <a:pPr indent="-183516" lvl="1" marL="367032" marR="0" rtl="0" algn="l">
              <a:lnSpc>
                <a:spcPct val="130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Facilitan la reutilización de servicios y recursos en diferentes partes de una red.</a:t>
            </a:r>
            <a:endParaRPr/>
          </a:p>
          <a:p>
            <a:pPr indent="0" lvl="0" marL="0" marR="0" rtl="0" algn="l">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454" name="Google Shape;454;g35c6c580227_0_152"/>
          <p:cNvSpPr txBox="1"/>
          <p:nvPr/>
        </p:nvSpPr>
        <p:spPr>
          <a:xfrm>
            <a:off x="8045646" y="8033023"/>
            <a:ext cx="4600200" cy="1962600"/>
          </a:xfrm>
          <a:prstGeom prst="rect">
            <a:avLst/>
          </a:prstGeom>
          <a:noFill/>
          <a:ln>
            <a:noFill/>
          </a:ln>
        </p:spPr>
        <p:txBody>
          <a:bodyPr anchorCtr="0" anchor="t" bIns="0" lIns="0" spcFirstLastPara="1" rIns="0" wrap="square" tIns="0">
            <a:spAutoFit/>
          </a:bodyPr>
          <a:lstStyle/>
          <a:p>
            <a:pPr indent="-183516" lvl="1" marL="367032" marR="0" rtl="0" algn="l">
              <a:lnSpc>
                <a:spcPct val="130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El cliente invoca una función local que, en realidad, envía una solicitud al servidor.</a:t>
            </a:r>
            <a:endParaRPr/>
          </a:p>
          <a:p>
            <a:pPr indent="-183516" lvl="1" marL="367032" marR="0" rtl="0" algn="l">
              <a:lnSpc>
                <a:spcPct val="130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El servidor ejecuta la función solicitada y devuelve el resultado al cliente.</a:t>
            </a:r>
            <a:endParaRPr/>
          </a:p>
          <a:p>
            <a:pPr indent="0" lvl="0" marL="0" marR="0" rtl="0" algn="l">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455" name="Google Shape;455;g35c6c580227_0_152"/>
          <p:cNvSpPr txBox="1"/>
          <p:nvPr/>
        </p:nvSpPr>
        <p:spPr>
          <a:xfrm>
            <a:off x="13414558" y="7502164"/>
            <a:ext cx="3468300" cy="601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IMPORTANCIA EN LOS SISTEMAS DISTRIBUIDOS</a:t>
            </a:r>
            <a:endParaRPr/>
          </a:p>
        </p:txBody>
      </p:sp>
      <p:sp>
        <p:nvSpPr>
          <p:cNvPr id="456" name="Google Shape;456;g35c6c580227_0_152"/>
          <p:cNvSpPr txBox="1"/>
          <p:nvPr/>
        </p:nvSpPr>
        <p:spPr>
          <a:xfrm>
            <a:off x="8611572" y="7612647"/>
            <a:ext cx="3468300" cy="261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¿CÓMO FUNCIONA?</a:t>
            </a:r>
            <a:endParaRPr/>
          </a:p>
        </p:txBody>
      </p:sp>
      <p:sp>
        <p:nvSpPr>
          <p:cNvPr id="457" name="Google Shape;457;g35c6c580227_0_152"/>
          <p:cNvSpPr txBox="1"/>
          <p:nvPr/>
        </p:nvSpPr>
        <p:spPr>
          <a:xfrm>
            <a:off x="1028700" y="1028613"/>
            <a:ext cx="6625500" cy="22110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4200" u="none" cap="none" strike="noStrike">
                <a:solidFill>
                  <a:srgbClr val="FFFFFF"/>
                </a:solidFill>
                <a:latin typeface="Arial"/>
                <a:ea typeface="Arial"/>
                <a:cs typeface="Arial"/>
                <a:sym typeface="Arial"/>
              </a:rPr>
              <a:t>LLAMADAS A PROCEDIMIENTOS REMOTOS (</a:t>
            </a:r>
            <a:r>
              <a:rPr b="0" i="0" lang="en-US" sz="4200" u="none" cap="none" strike="noStrike">
                <a:solidFill>
                  <a:srgbClr val="ACFDDB"/>
                </a:solidFill>
                <a:latin typeface="Arial"/>
                <a:ea typeface="Arial"/>
                <a:cs typeface="Arial"/>
                <a:sym typeface="Arial"/>
              </a:rPr>
              <a:t>RPC</a:t>
            </a:r>
            <a:r>
              <a:rPr b="0" i="0" lang="en-US" sz="4200" u="none" cap="none" strike="noStrike">
                <a:solidFill>
                  <a:srgbClr val="FFFFFF"/>
                </a:solidFill>
                <a:latin typeface="Arial"/>
                <a:ea typeface="Arial"/>
                <a:cs typeface="Arial"/>
                <a:sym typeface="Arial"/>
              </a:rPr>
              <a:t>)</a:t>
            </a:r>
            <a:endParaRPr/>
          </a:p>
        </p:txBody>
      </p:sp>
      <p:sp>
        <p:nvSpPr>
          <p:cNvPr id="458" name="Google Shape;458;g35c6c580227_0_152"/>
          <p:cNvSpPr txBox="1"/>
          <p:nvPr/>
        </p:nvSpPr>
        <p:spPr>
          <a:xfrm>
            <a:off x="1028700" y="3334060"/>
            <a:ext cx="5698500" cy="2302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Las Llamadas a Procedimientos Remotos (RPC, por sus siglas en inglés) son un mecanismo que permite a un programa ejecutar una función o procedimiento en una </a:t>
            </a:r>
            <a:r>
              <a:rPr b="0" i="0" lang="en-US" sz="1700" u="none" cap="none" strike="noStrike">
                <a:solidFill>
                  <a:srgbClr val="ACFDDB"/>
                </a:solidFill>
                <a:latin typeface="Montserrat"/>
                <a:ea typeface="Montserrat"/>
                <a:cs typeface="Montserrat"/>
                <a:sym typeface="Montserrat"/>
              </a:rPr>
              <a:t>computadora remota </a:t>
            </a:r>
            <a:r>
              <a:rPr b="0" i="0" lang="en-US" sz="1700" u="none" cap="none" strike="noStrike">
                <a:solidFill>
                  <a:srgbClr val="FFFFFF"/>
                </a:solidFill>
                <a:latin typeface="Montserrat"/>
                <a:ea typeface="Montserrat"/>
                <a:cs typeface="Montserrat"/>
                <a:sym typeface="Montserrat"/>
              </a:rPr>
              <a:t>como si fuera una llamada local. Este enfoque facilita la comunicación y la colaboración entre diferentes sistemas dentro de un entorno distribuido.</a:t>
            </a:r>
            <a:endParaRPr/>
          </a:p>
        </p:txBody>
      </p:sp>
      <p:sp>
        <p:nvSpPr>
          <p:cNvPr id="459" name="Google Shape;459;g35c6c580227_0_152"/>
          <p:cNvSpPr txBox="1"/>
          <p:nvPr/>
        </p:nvSpPr>
        <p:spPr>
          <a:xfrm>
            <a:off x="1116923" y="7137547"/>
            <a:ext cx="4536900" cy="1800300"/>
          </a:xfrm>
          <a:prstGeom prst="rect">
            <a:avLst/>
          </a:prstGeom>
          <a:noFill/>
          <a:ln>
            <a:noFill/>
          </a:ln>
        </p:spPr>
        <p:txBody>
          <a:bodyPr anchorCtr="0" anchor="t" bIns="0" lIns="0" spcFirstLastPara="1" rIns="0" wrap="square" tIns="0">
            <a:spAutoFit/>
          </a:bodyPr>
          <a:lstStyle/>
          <a:p>
            <a:pPr indent="-183516" lvl="1" marL="367032" marR="0" rtl="0" algn="l">
              <a:lnSpc>
                <a:spcPct val="147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Simplificar la interacción entre sistemas distribuidos.</a:t>
            </a:r>
            <a:endParaRPr/>
          </a:p>
          <a:p>
            <a:pPr indent="-183516" lvl="1" marL="367032" marR="0" rtl="0" algn="l">
              <a:lnSpc>
                <a:spcPct val="147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Ocultar la complejidad de la comunicación de red al programador.</a:t>
            </a:r>
            <a:endParaRPr/>
          </a:p>
          <a:p>
            <a:pPr indent="0" lvl="0" marL="0" marR="0" rtl="0" algn="l">
              <a:lnSpc>
                <a:spcPct val="147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460" name="Google Shape;460;g35c6c580227_0_152"/>
          <p:cNvSpPr/>
          <p:nvPr/>
        </p:nvSpPr>
        <p:spPr>
          <a:xfrm rot="-5400000">
            <a:off x="14882893" y="6695252"/>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6">
              <a:alphaModFix/>
            </a:blip>
            <a:stretch>
              <a:fillRect b="0" l="0" r="0" t="0"/>
            </a:stretch>
          </a:blipFill>
          <a:ln>
            <a:noFill/>
          </a:ln>
        </p:spPr>
      </p:sp>
      <p:sp>
        <p:nvSpPr>
          <p:cNvPr id="461" name="Google Shape;461;g35c6c580227_0_152"/>
          <p:cNvSpPr txBox="1"/>
          <p:nvPr/>
        </p:nvSpPr>
        <p:spPr>
          <a:xfrm>
            <a:off x="1116923" y="6721895"/>
            <a:ext cx="3468300" cy="261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OBJETIVO DE LAS RPC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65" name="Shape 465"/>
        <p:cNvGrpSpPr/>
        <p:nvPr/>
      </p:nvGrpSpPr>
      <p:grpSpPr>
        <a:xfrm>
          <a:off x="0" y="0"/>
          <a:ext cx="0" cy="0"/>
          <a:chOff x="0" y="0"/>
          <a:chExt cx="0" cy="0"/>
        </a:xfrm>
      </p:grpSpPr>
      <p:cxnSp>
        <p:nvCxnSpPr>
          <p:cNvPr id="466" name="Google Shape;466;g35c6c580227_0_176"/>
          <p:cNvCxnSpPr/>
          <p:nvPr/>
        </p:nvCxnSpPr>
        <p:spPr>
          <a:xfrm>
            <a:off x="15178880" y="2585791"/>
            <a:ext cx="0" cy="2476500"/>
          </a:xfrm>
          <a:prstGeom prst="straightConnector1">
            <a:avLst/>
          </a:prstGeom>
          <a:noFill/>
          <a:ln cap="flat" cmpd="sng" w="38100">
            <a:solidFill>
              <a:srgbClr val="675688"/>
            </a:solidFill>
            <a:prstDash val="solid"/>
            <a:round/>
            <a:headEnd len="sm" w="sm" type="none"/>
            <a:tailEnd len="lg" w="lg" type="oval"/>
          </a:ln>
        </p:spPr>
      </p:cxnSp>
      <p:grpSp>
        <p:nvGrpSpPr>
          <p:cNvPr id="467" name="Google Shape;467;g35c6c580227_0_176"/>
          <p:cNvGrpSpPr/>
          <p:nvPr/>
        </p:nvGrpSpPr>
        <p:grpSpPr>
          <a:xfrm>
            <a:off x="14024907" y="2250088"/>
            <a:ext cx="2307946" cy="2307946"/>
            <a:chOff x="0" y="0"/>
            <a:chExt cx="812800" cy="812800"/>
          </a:xfrm>
        </p:grpSpPr>
        <p:sp>
          <p:nvSpPr>
            <p:cNvPr id="468" name="Google Shape;468;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0" name="Google Shape;470;g35c6c580227_0_176"/>
          <p:cNvGrpSpPr/>
          <p:nvPr/>
        </p:nvGrpSpPr>
        <p:grpSpPr>
          <a:xfrm>
            <a:off x="14813454" y="1884662"/>
            <a:ext cx="730870" cy="730870"/>
            <a:chOff x="0" y="0"/>
            <a:chExt cx="812800" cy="812800"/>
          </a:xfrm>
        </p:grpSpPr>
        <p:sp>
          <p:nvSpPr>
            <p:cNvPr id="471" name="Google Shape;471;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3" name="Google Shape;473;g35c6c580227_0_176"/>
          <p:cNvGrpSpPr/>
          <p:nvPr/>
        </p:nvGrpSpPr>
        <p:grpSpPr>
          <a:xfrm>
            <a:off x="1518507" y="2250088"/>
            <a:ext cx="2307946" cy="2307946"/>
            <a:chOff x="0" y="0"/>
            <a:chExt cx="812800" cy="812800"/>
          </a:xfrm>
        </p:grpSpPr>
        <p:sp>
          <p:nvSpPr>
            <p:cNvPr id="474" name="Google Shape;474;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76" name="Google Shape;476;g35c6c580227_0_176"/>
          <p:cNvCxnSpPr/>
          <p:nvPr/>
        </p:nvCxnSpPr>
        <p:spPr>
          <a:xfrm>
            <a:off x="2672479" y="2585791"/>
            <a:ext cx="0" cy="2476500"/>
          </a:xfrm>
          <a:prstGeom prst="straightConnector1">
            <a:avLst/>
          </a:prstGeom>
          <a:noFill/>
          <a:ln cap="flat" cmpd="sng" w="38100">
            <a:solidFill>
              <a:srgbClr val="5CD9C1"/>
            </a:solidFill>
            <a:prstDash val="solid"/>
            <a:round/>
            <a:headEnd len="sm" w="sm" type="none"/>
            <a:tailEnd len="lg" w="lg" type="oval"/>
          </a:ln>
        </p:spPr>
      </p:cxnSp>
      <p:grpSp>
        <p:nvGrpSpPr>
          <p:cNvPr id="477" name="Google Shape;477;g35c6c580227_0_176"/>
          <p:cNvGrpSpPr/>
          <p:nvPr/>
        </p:nvGrpSpPr>
        <p:grpSpPr>
          <a:xfrm>
            <a:off x="2307053" y="1884662"/>
            <a:ext cx="730870" cy="730870"/>
            <a:chOff x="0" y="0"/>
            <a:chExt cx="812800" cy="812800"/>
          </a:xfrm>
        </p:grpSpPr>
        <p:sp>
          <p:nvSpPr>
            <p:cNvPr id="478" name="Google Shape;478;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0" name="Google Shape;480;g35c6c580227_0_176"/>
          <p:cNvGrpSpPr/>
          <p:nvPr/>
        </p:nvGrpSpPr>
        <p:grpSpPr>
          <a:xfrm>
            <a:off x="5617027" y="2250088"/>
            <a:ext cx="2307946" cy="2307946"/>
            <a:chOff x="0" y="0"/>
            <a:chExt cx="812800" cy="812800"/>
          </a:xfrm>
        </p:grpSpPr>
        <p:sp>
          <p:nvSpPr>
            <p:cNvPr id="481" name="Google Shape;481;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83" name="Google Shape;483;g35c6c580227_0_176"/>
          <p:cNvCxnSpPr/>
          <p:nvPr/>
        </p:nvCxnSpPr>
        <p:spPr>
          <a:xfrm>
            <a:off x="6770999" y="2585791"/>
            <a:ext cx="0" cy="2476500"/>
          </a:xfrm>
          <a:prstGeom prst="straightConnector1">
            <a:avLst/>
          </a:prstGeom>
          <a:noFill/>
          <a:ln cap="flat" cmpd="sng" w="38100">
            <a:solidFill>
              <a:srgbClr val="ACFDDB"/>
            </a:solidFill>
            <a:prstDash val="solid"/>
            <a:round/>
            <a:headEnd len="sm" w="sm" type="none"/>
            <a:tailEnd len="lg" w="lg" type="oval"/>
          </a:ln>
        </p:spPr>
      </p:cxnSp>
      <p:grpSp>
        <p:nvGrpSpPr>
          <p:cNvPr id="484" name="Google Shape;484;g35c6c580227_0_176"/>
          <p:cNvGrpSpPr/>
          <p:nvPr/>
        </p:nvGrpSpPr>
        <p:grpSpPr>
          <a:xfrm>
            <a:off x="6405573" y="1884662"/>
            <a:ext cx="730870" cy="730870"/>
            <a:chOff x="0" y="0"/>
            <a:chExt cx="812800" cy="812800"/>
          </a:xfrm>
        </p:grpSpPr>
        <p:sp>
          <p:nvSpPr>
            <p:cNvPr id="485" name="Google Shape;485;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7" name="Google Shape;487;g35c6c580227_0_176"/>
          <p:cNvGrpSpPr/>
          <p:nvPr/>
        </p:nvGrpSpPr>
        <p:grpSpPr>
          <a:xfrm>
            <a:off x="9851467" y="2250088"/>
            <a:ext cx="2307946" cy="2307946"/>
            <a:chOff x="0" y="0"/>
            <a:chExt cx="812800" cy="812800"/>
          </a:xfrm>
        </p:grpSpPr>
        <p:sp>
          <p:nvSpPr>
            <p:cNvPr id="488" name="Google Shape;488;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90" name="Google Shape;490;g35c6c580227_0_176"/>
          <p:cNvCxnSpPr/>
          <p:nvPr/>
        </p:nvCxnSpPr>
        <p:spPr>
          <a:xfrm>
            <a:off x="11005439" y="2585791"/>
            <a:ext cx="0" cy="2476500"/>
          </a:xfrm>
          <a:prstGeom prst="straightConnector1">
            <a:avLst/>
          </a:prstGeom>
          <a:noFill/>
          <a:ln cap="flat" cmpd="sng" w="38100">
            <a:solidFill>
              <a:srgbClr val="B084CC"/>
            </a:solidFill>
            <a:prstDash val="solid"/>
            <a:round/>
            <a:headEnd len="sm" w="sm" type="none"/>
            <a:tailEnd len="lg" w="lg" type="oval"/>
          </a:ln>
        </p:spPr>
      </p:cxnSp>
      <p:grpSp>
        <p:nvGrpSpPr>
          <p:cNvPr id="491" name="Google Shape;491;g35c6c580227_0_176"/>
          <p:cNvGrpSpPr/>
          <p:nvPr/>
        </p:nvGrpSpPr>
        <p:grpSpPr>
          <a:xfrm>
            <a:off x="10640013" y="1884662"/>
            <a:ext cx="730870" cy="730870"/>
            <a:chOff x="0" y="0"/>
            <a:chExt cx="812800" cy="812800"/>
          </a:xfrm>
        </p:grpSpPr>
        <p:sp>
          <p:nvSpPr>
            <p:cNvPr id="492" name="Google Shape;492;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94" name="Google Shape;494;g35c6c580227_0_176"/>
          <p:cNvCxnSpPr/>
          <p:nvPr/>
        </p:nvCxnSpPr>
        <p:spPr>
          <a:xfrm rot="10800000">
            <a:off x="5012143" y="2937536"/>
            <a:ext cx="11400" cy="4785900"/>
          </a:xfrm>
          <a:prstGeom prst="straightConnector1">
            <a:avLst/>
          </a:prstGeom>
          <a:noFill/>
          <a:ln cap="flat" cmpd="sng" w="9525">
            <a:solidFill>
              <a:srgbClr val="FFFFFF"/>
            </a:solidFill>
            <a:prstDash val="lgDash"/>
            <a:round/>
            <a:headEnd len="sm" w="sm" type="none"/>
            <a:tailEnd len="sm" w="sm" type="none"/>
          </a:ln>
        </p:spPr>
      </p:cxnSp>
      <p:cxnSp>
        <p:nvCxnSpPr>
          <p:cNvPr id="495" name="Google Shape;495;g35c6c580227_0_176"/>
          <p:cNvCxnSpPr/>
          <p:nvPr/>
        </p:nvCxnSpPr>
        <p:spPr>
          <a:xfrm rot="10800000">
            <a:off x="8900896" y="2937536"/>
            <a:ext cx="29700" cy="4785900"/>
          </a:xfrm>
          <a:prstGeom prst="straightConnector1">
            <a:avLst/>
          </a:prstGeom>
          <a:noFill/>
          <a:ln cap="flat" cmpd="sng" w="9525">
            <a:solidFill>
              <a:srgbClr val="FFFFFF"/>
            </a:solidFill>
            <a:prstDash val="lgDash"/>
            <a:round/>
            <a:headEnd len="sm" w="sm" type="none"/>
            <a:tailEnd len="sm" w="sm" type="none"/>
          </a:ln>
        </p:spPr>
      </p:cxnSp>
      <p:cxnSp>
        <p:nvCxnSpPr>
          <p:cNvPr id="496" name="Google Shape;496;g35c6c580227_0_176"/>
          <p:cNvCxnSpPr/>
          <p:nvPr/>
        </p:nvCxnSpPr>
        <p:spPr>
          <a:xfrm flipH="1" rot="10800000">
            <a:off x="13118738" y="2937309"/>
            <a:ext cx="27300" cy="4771800"/>
          </a:xfrm>
          <a:prstGeom prst="straightConnector1">
            <a:avLst/>
          </a:prstGeom>
          <a:noFill/>
          <a:ln cap="flat" cmpd="sng" w="9525">
            <a:solidFill>
              <a:srgbClr val="FFFFFF"/>
            </a:solidFill>
            <a:prstDash val="lgDash"/>
            <a:round/>
            <a:headEnd len="sm" w="sm" type="none"/>
            <a:tailEnd len="sm" w="sm" type="none"/>
          </a:ln>
        </p:spPr>
      </p:cxnSp>
      <p:sp>
        <p:nvSpPr>
          <p:cNvPr id="497" name="Google Shape;497;g35c6c580227_0_176"/>
          <p:cNvSpPr/>
          <p:nvPr/>
        </p:nvSpPr>
        <p:spPr>
          <a:xfrm>
            <a:off x="10116458" y="2792901"/>
            <a:ext cx="1852094" cy="1521120"/>
          </a:xfrm>
          <a:custGeom>
            <a:rect b="b" l="l" r="r" t="t"/>
            <a:pathLst>
              <a:path extrusionOk="0" h="1521120" w="1852094">
                <a:moveTo>
                  <a:pt x="0" y="0"/>
                </a:moveTo>
                <a:lnTo>
                  <a:pt x="1852095" y="0"/>
                </a:lnTo>
                <a:lnTo>
                  <a:pt x="1852095" y="1521120"/>
                </a:lnTo>
                <a:lnTo>
                  <a:pt x="0" y="1521120"/>
                </a:lnTo>
                <a:lnTo>
                  <a:pt x="0" y="0"/>
                </a:lnTo>
                <a:close/>
              </a:path>
            </a:pathLst>
          </a:custGeom>
          <a:blipFill rotWithShape="1">
            <a:blip r:embed="rId3">
              <a:alphaModFix/>
            </a:blip>
            <a:stretch>
              <a:fillRect b="0" l="0" r="0" t="0"/>
            </a:stretch>
          </a:blipFill>
          <a:ln>
            <a:noFill/>
          </a:ln>
        </p:spPr>
      </p:sp>
      <p:sp>
        <p:nvSpPr>
          <p:cNvPr id="498" name="Google Shape;498;g35c6c580227_0_176"/>
          <p:cNvSpPr txBox="1"/>
          <p:nvPr/>
        </p:nvSpPr>
        <p:spPr>
          <a:xfrm>
            <a:off x="815296" y="263525"/>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FUNCIONAMIENTO BÁSICO DE RPC</a:t>
            </a:r>
            <a:endParaRPr/>
          </a:p>
        </p:txBody>
      </p:sp>
      <p:sp>
        <p:nvSpPr>
          <p:cNvPr id="499" name="Google Shape;499;g35c6c580227_0_176"/>
          <p:cNvSpPr txBox="1"/>
          <p:nvPr/>
        </p:nvSpPr>
        <p:spPr>
          <a:xfrm>
            <a:off x="14888781" y="2050269"/>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482B66"/>
                </a:solidFill>
                <a:latin typeface="Arial"/>
                <a:ea typeface="Arial"/>
                <a:cs typeface="Arial"/>
                <a:sym typeface="Arial"/>
              </a:rPr>
              <a:t>04</a:t>
            </a:r>
            <a:endParaRPr/>
          </a:p>
        </p:txBody>
      </p:sp>
      <p:sp>
        <p:nvSpPr>
          <p:cNvPr id="500" name="Google Shape;500;g35c6c580227_0_176"/>
          <p:cNvSpPr txBox="1"/>
          <p:nvPr/>
        </p:nvSpPr>
        <p:spPr>
          <a:xfrm>
            <a:off x="13532590" y="5122304"/>
            <a:ext cx="3468300" cy="7014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SERVIDOR PROCESA LA SOLICITUD</a:t>
            </a:r>
            <a:endParaRPr/>
          </a:p>
        </p:txBody>
      </p:sp>
      <p:sp>
        <p:nvSpPr>
          <p:cNvPr id="501" name="Google Shape;501;g35c6c580227_0_176"/>
          <p:cNvSpPr txBox="1"/>
          <p:nvPr/>
        </p:nvSpPr>
        <p:spPr>
          <a:xfrm>
            <a:off x="815296" y="6056118"/>
            <a:ext cx="3955500" cy="2014800"/>
          </a:xfrm>
          <a:prstGeom prst="rect">
            <a:avLst/>
          </a:prstGeom>
          <a:noFill/>
          <a:ln>
            <a:noFill/>
          </a:ln>
        </p:spPr>
        <p:txBody>
          <a:bodyPr anchorCtr="0" anchor="t" bIns="0" lIns="0" spcFirstLastPara="1" rIns="0" wrap="square" tIns="0">
            <a:spAutoFit/>
          </a:bodyPr>
          <a:lstStyle/>
          <a:p>
            <a:pPr indent="-183516" lvl="1" marL="367032" marR="0" rtl="0" algn="l">
              <a:lnSpc>
                <a:spcPct val="134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El cliente invoca una función local que actúa como un proxy.</a:t>
            </a:r>
            <a:endParaRPr/>
          </a:p>
          <a:p>
            <a:pPr indent="-183516" lvl="1" marL="367032" marR="0" rtl="0" algn="l">
              <a:lnSpc>
                <a:spcPct val="134000"/>
              </a:lnSpc>
              <a:spcBef>
                <a:spcPts val="0"/>
              </a:spcBef>
              <a:spcAft>
                <a:spcPts val="0"/>
              </a:spcAft>
              <a:buClr>
                <a:srgbClr val="FFFFFF"/>
              </a:buClr>
              <a:buSzPts val="1700"/>
              <a:buFont typeface="Arial"/>
              <a:buChar char="•"/>
            </a:pPr>
            <a:r>
              <a:rPr b="1" i="1" lang="en-US" sz="1700" u="none" cap="none" strike="noStrike">
                <a:solidFill>
                  <a:srgbClr val="FFFFFF"/>
                </a:solidFill>
                <a:latin typeface="Montserrat"/>
                <a:ea typeface="Montserrat"/>
                <a:cs typeface="Montserrat"/>
                <a:sym typeface="Montserrat"/>
              </a:rPr>
              <a:t>Stub </a:t>
            </a:r>
            <a:r>
              <a:rPr b="1" i="0" lang="en-US" sz="1700" u="none" cap="none" strike="noStrike">
                <a:solidFill>
                  <a:srgbClr val="FFFFFF"/>
                </a:solidFill>
                <a:latin typeface="Montserrat"/>
                <a:ea typeface="Montserrat"/>
                <a:cs typeface="Montserrat"/>
                <a:sym typeface="Montserrat"/>
              </a:rPr>
              <a:t>del Cliente</a:t>
            </a:r>
            <a:r>
              <a:rPr b="0" i="0" lang="en-US" sz="1700" u="none" cap="none" strike="noStrike">
                <a:solidFill>
                  <a:srgbClr val="FFFFFF"/>
                </a:solidFill>
                <a:latin typeface="Montserrat"/>
                <a:ea typeface="Montserrat"/>
                <a:cs typeface="Montserrat"/>
                <a:sym typeface="Montserrat"/>
              </a:rPr>
              <a:t>: Una interfaz que prepara la solicitud para enviarla al servidor.</a:t>
            </a:r>
            <a:endParaRPr/>
          </a:p>
          <a:p>
            <a:pPr indent="0" lvl="0" marL="0" marR="0" rtl="0" algn="l">
              <a:lnSpc>
                <a:spcPct val="134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502" name="Google Shape;502;g35c6c580227_0_176"/>
          <p:cNvSpPr txBox="1"/>
          <p:nvPr/>
        </p:nvSpPr>
        <p:spPr>
          <a:xfrm>
            <a:off x="943100" y="5271651"/>
            <a:ext cx="3468300" cy="7014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CLIENTE HACE UNA SOLICITUD</a:t>
            </a:r>
            <a:endParaRPr/>
          </a:p>
        </p:txBody>
      </p:sp>
      <p:sp>
        <p:nvSpPr>
          <p:cNvPr id="503" name="Google Shape;503;g35c6c580227_0_176"/>
          <p:cNvSpPr txBox="1"/>
          <p:nvPr/>
        </p:nvSpPr>
        <p:spPr>
          <a:xfrm>
            <a:off x="2382380" y="2050269"/>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504" name="Google Shape;504;g35c6c580227_0_176"/>
          <p:cNvSpPr txBox="1"/>
          <p:nvPr/>
        </p:nvSpPr>
        <p:spPr>
          <a:xfrm>
            <a:off x="5023543" y="5284229"/>
            <a:ext cx="37488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MARSHALLING</a:t>
            </a:r>
            <a:endParaRPr/>
          </a:p>
        </p:txBody>
      </p:sp>
      <p:sp>
        <p:nvSpPr>
          <p:cNvPr id="505" name="Google Shape;505;g35c6c580227_0_176"/>
          <p:cNvSpPr txBox="1"/>
          <p:nvPr/>
        </p:nvSpPr>
        <p:spPr>
          <a:xfrm>
            <a:off x="6480900" y="2050269"/>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D3CD"/>
                </a:solidFill>
                <a:latin typeface="Arial"/>
                <a:ea typeface="Arial"/>
                <a:cs typeface="Arial"/>
                <a:sym typeface="Arial"/>
              </a:rPr>
              <a:t>02</a:t>
            </a:r>
            <a:endParaRPr/>
          </a:p>
        </p:txBody>
      </p:sp>
      <p:sp>
        <p:nvSpPr>
          <p:cNvPr id="506" name="Google Shape;506;g35c6c580227_0_176"/>
          <p:cNvSpPr txBox="1"/>
          <p:nvPr/>
        </p:nvSpPr>
        <p:spPr>
          <a:xfrm>
            <a:off x="9284950" y="5122304"/>
            <a:ext cx="3468300" cy="7014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TRANSMISIÓN DE LA SOLICITUD</a:t>
            </a:r>
            <a:endParaRPr/>
          </a:p>
        </p:txBody>
      </p:sp>
      <p:sp>
        <p:nvSpPr>
          <p:cNvPr id="507" name="Google Shape;507;g35c6c580227_0_176"/>
          <p:cNvSpPr txBox="1"/>
          <p:nvPr/>
        </p:nvSpPr>
        <p:spPr>
          <a:xfrm>
            <a:off x="10715341" y="2050269"/>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5688"/>
                </a:solidFill>
                <a:latin typeface="Arial"/>
                <a:ea typeface="Arial"/>
                <a:cs typeface="Arial"/>
                <a:sym typeface="Arial"/>
              </a:rPr>
              <a:t>03</a:t>
            </a:r>
            <a:endParaRPr/>
          </a:p>
        </p:txBody>
      </p:sp>
      <p:sp>
        <p:nvSpPr>
          <p:cNvPr id="508" name="Google Shape;508;g35c6c580227_0_176"/>
          <p:cNvSpPr txBox="1"/>
          <p:nvPr/>
        </p:nvSpPr>
        <p:spPr>
          <a:xfrm>
            <a:off x="5106445" y="5822628"/>
            <a:ext cx="3582900" cy="1041300"/>
          </a:xfrm>
          <a:prstGeom prst="rect">
            <a:avLst/>
          </a:prstGeom>
          <a:noFill/>
          <a:ln>
            <a:noFill/>
          </a:ln>
        </p:spPr>
        <p:txBody>
          <a:bodyPr anchorCtr="0" anchor="t" bIns="0" lIns="0" spcFirstLastPara="1" rIns="0" wrap="square" tIns="0">
            <a:spAutoFit/>
          </a:bodyPr>
          <a:lstStyle/>
          <a:p>
            <a:pPr indent="0" lvl="0" marL="0" marR="0" rtl="0" algn="ctr">
              <a:lnSpc>
                <a:spcPct val="149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Serialización de los parámetros de la función para su transmisión a través de la red.</a:t>
            </a:r>
            <a:endParaRPr/>
          </a:p>
        </p:txBody>
      </p:sp>
      <p:sp>
        <p:nvSpPr>
          <p:cNvPr id="509" name="Google Shape;509;g35c6c580227_0_176"/>
          <p:cNvSpPr txBox="1"/>
          <p:nvPr/>
        </p:nvSpPr>
        <p:spPr>
          <a:xfrm>
            <a:off x="9115203" y="6068697"/>
            <a:ext cx="3637500" cy="587700"/>
          </a:xfrm>
          <a:prstGeom prst="rect">
            <a:avLst/>
          </a:prstGeom>
          <a:noFill/>
          <a:ln>
            <a:noFill/>
          </a:ln>
        </p:spPr>
        <p:txBody>
          <a:bodyPr anchorCtr="0" anchor="t" bIns="0" lIns="0" spcFirstLastPara="1" rIns="0" wrap="square" tIns="0">
            <a:spAutoFit/>
          </a:bodyPr>
          <a:lstStyle/>
          <a:p>
            <a:pPr indent="0" lvl="0" marL="0" marR="0" rtl="0" algn="ctr">
              <a:lnSpc>
                <a:spcPct val="130060"/>
              </a:lnSpc>
              <a:spcBef>
                <a:spcPts val="0"/>
              </a:spcBef>
              <a:spcAft>
                <a:spcPts val="0"/>
              </a:spcAft>
              <a:buNone/>
            </a:pPr>
            <a:r>
              <a:rPr b="0" i="0" lang="en-US" sz="1660" u="none" cap="none" strike="noStrike">
                <a:solidFill>
                  <a:srgbClr val="FFFFFF"/>
                </a:solidFill>
                <a:latin typeface="Montserrat"/>
                <a:ea typeface="Montserrat"/>
                <a:cs typeface="Montserrat"/>
                <a:sym typeface="Montserrat"/>
              </a:rPr>
              <a:t>Los datos serializados se envían al servidor a través de la red.</a:t>
            </a:r>
            <a:endParaRPr/>
          </a:p>
        </p:txBody>
      </p:sp>
      <p:sp>
        <p:nvSpPr>
          <p:cNvPr id="510" name="Google Shape;510;g35c6c580227_0_176"/>
          <p:cNvSpPr txBox="1"/>
          <p:nvPr/>
        </p:nvSpPr>
        <p:spPr>
          <a:xfrm>
            <a:off x="13262010" y="5906772"/>
            <a:ext cx="4413900" cy="942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1" lang="en-US" sz="1700" u="none" cap="none" strike="noStrike">
                <a:solidFill>
                  <a:srgbClr val="FFFFFF"/>
                </a:solidFill>
                <a:latin typeface="Montserrat"/>
                <a:ea typeface="Montserrat"/>
                <a:cs typeface="Montserrat"/>
                <a:sym typeface="Montserrat"/>
              </a:rPr>
              <a:t>Stub </a:t>
            </a:r>
            <a:r>
              <a:rPr b="1" i="0" lang="en-US" sz="1700" u="none" cap="none" strike="noStrike">
                <a:solidFill>
                  <a:srgbClr val="FFFFFF"/>
                </a:solidFill>
                <a:latin typeface="Montserrat"/>
                <a:ea typeface="Montserrat"/>
                <a:cs typeface="Montserrat"/>
                <a:sym typeface="Montserrat"/>
              </a:rPr>
              <a:t>del Servidor</a:t>
            </a:r>
            <a:r>
              <a:rPr b="0" i="0" lang="en-US" sz="1700" u="none" cap="none" strike="noStrike">
                <a:solidFill>
                  <a:srgbClr val="FFFFFF"/>
                </a:solidFill>
                <a:latin typeface="Montserrat"/>
                <a:ea typeface="Montserrat"/>
                <a:cs typeface="Montserrat"/>
                <a:sym typeface="Montserrat"/>
              </a:rPr>
              <a:t>: Recibe la solicitud, </a:t>
            </a:r>
            <a:r>
              <a:rPr lang="en-US" sz="1700">
                <a:solidFill>
                  <a:srgbClr val="FFFFFF"/>
                </a:solidFill>
                <a:latin typeface="Montserrat"/>
                <a:ea typeface="Montserrat"/>
                <a:cs typeface="Montserrat"/>
                <a:sym typeface="Montserrat"/>
              </a:rPr>
              <a:t>deserializar</a:t>
            </a:r>
            <a:r>
              <a:rPr b="0" i="0" lang="en-US" sz="1700" u="none" cap="none" strike="noStrike">
                <a:solidFill>
                  <a:srgbClr val="FFFFFF"/>
                </a:solidFill>
                <a:latin typeface="Montserrat"/>
                <a:ea typeface="Montserrat"/>
                <a:cs typeface="Montserrat"/>
                <a:sym typeface="Montserrat"/>
              </a:rPr>
              <a:t> los parámetros y ejecuta la función solicitada.</a:t>
            </a:r>
            <a:endParaRPr/>
          </a:p>
        </p:txBody>
      </p:sp>
      <p:pic>
        <p:nvPicPr>
          <p:cNvPr id="511" name="Google Shape;511;g35c6c580227_0_176"/>
          <p:cNvPicPr preferRelativeResize="0"/>
          <p:nvPr/>
        </p:nvPicPr>
        <p:blipFill>
          <a:blip r:embed="rId4">
            <a:alphaModFix/>
          </a:blip>
          <a:stretch>
            <a:fillRect/>
          </a:stretch>
        </p:blipFill>
        <p:spPr>
          <a:xfrm>
            <a:off x="1840775" y="2567588"/>
            <a:ext cx="1672950" cy="1672950"/>
          </a:xfrm>
          <a:prstGeom prst="rect">
            <a:avLst/>
          </a:prstGeom>
          <a:noFill/>
          <a:ln>
            <a:noFill/>
          </a:ln>
        </p:spPr>
      </p:pic>
      <p:pic>
        <p:nvPicPr>
          <p:cNvPr id="512" name="Google Shape;512;g35c6c580227_0_176"/>
          <p:cNvPicPr preferRelativeResize="0"/>
          <p:nvPr/>
        </p:nvPicPr>
        <p:blipFill>
          <a:blip r:embed="rId5">
            <a:alphaModFix/>
          </a:blip>
          <a:stretch>
            <a:fillRect/>
          </a:stretch>
        </p:blipFill>
        <p:spPr>
          <a:xfrm>
            <a:off x="5836713" y="2463792"/>
            <a:ext cx="1852100" cy="1928065"/>
          </a:xfrm>
          <a:prstGeom prst="rect">
            <a:avLst/>
          </a:prstGeom>
          <a:noFill/>
          <a:ln>
            <a:noFill/>
          </a:ln>
        </p:spPr>
      </p:pic>
      <p:pic>
        <p:nvPicPr>
          <p:cNvPr id="513" name="Google Shape;513;g35c6c580227_0_176"/>
          <p:cNvPicPr preferRelativeResize="0"/>
          <p:nvPr/>
        </p:nvPicPr>
        <p:blipFill>
          <a:blip r:embed="rId6">
            <a:alphaModFix/>
          </a:blip>
          <a:stretch>
            <a:fillRect/>
          </a:stretch>
        </p:blipFill>
        <p:spPr>
          <a:xfrm>
            <a:off x="14277875" y="2643788"/>
            <a:ext cx="1672950" cy="1672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17" name="Shape 517"/>
        <p:cNvGrpSpPr/>
        <p:nvPr/>
      </p:nvGrpSpPr>
      <p:grpSpPr>
        <a:xfrm>
          <a:off x="0" y="0"/>
          <a:ext cx="0" cy="0"/>
          <a:chOff x="0" y="0"/>
          <a:chExt cx="0" cy="0"/>
        </a:xfrm>
      </p:grpSpPr>
      <p:grpSp>
        <p:nvGrpSpPr>
          <p:cNvPr id="518" name="Google Shape;518;g35c6c580227_0_224"/>
          <p:cNvGrpSpPr/>
          <p:nvPr/>
        </p:nvGrpSpPr>
        <p:grpSpPr>
          <a:xfrm>
            <a:off x="1518507" y="2250088"/>
            <a:ext cx="2307946" cy="2307946"/>
            <a:chOff x="0" y="0"/>
            <a:chExt cx="812800" cy="812800"/>
          </a:xfrm>
        </p:grpSpPr>
        <p:sp>
          <p:nvSpPr>
            <p:cNvPr id="519" name="Google Shape;519;g35c6c580227_0_2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35c6c580227_0_224"/>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1" name="Google Shape;521;g35c6c580227_0_224"/>
          <p:cNvCxnSpPr/>
          <p:nvPr/>
        </p:nvCxnSpPr>
        <p:spPr>
          <a:xfrm>
            <a:off x="2672479" y="2585791"/>
            <a:ext cx="0" cy="2476500"/>
          </a:xfrm>
          <a:prstGeom prst="straightConnector1">
            <a:avLst/>
          </a:prstGeom>
          <a:noFill/>
          <a:ln cap="flat" cmpd="sng" w="38100">
            <a:solidFill>
              <a:srgbClr val="5CD9C1"/>
            </a:solidFill>
            <a:prstDash val="solid"/>
            <a:round/>
            <a:headEnd len="sm" w="sm" type="none"/>
            <a:tailEnd len="lg" w="lg" type="oval"/>
          </a:ln>
        </p:spPr>
      </p:cxnSp>
      <p:grpSp>
        <p:nvGrpSpPr>
          <p:cNvPr id="522" name="Google Shape;522;g35c6c580227_0_224"/>
          <p:cNvGrpSpPr/>
          <p:nvPr/>
        </p:nvGrpSpPr>
        <p:grpSpPr>
          <a:xfrm>
            <a:off x="2307053" y="1884662"/>
            <a:ext cx="730870" cy="730870"/>
            <a:chOff x="0" y="0"/>
            <a:chExt cx="812800" cy="812800"/>
          </a:xfrm>
        </p:grpSpPr>
        <p:sp>
          <p:nvSpPr>
            <p:cNvPr id="523" name="Google Shape;523;g35c6c580227_0_2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35c6c580227_0_224"/>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5" name="Google Shape;525;g35c6c580227_0_224"/>
          <p:cNvGrpSpPr/>
          <p:nvPr/>
        </p:nvGrpSpPr>
        <p:grpSpPr>
          <a:xfrm>
            <a:off x="5617027" y="2250088"/>
            <a:ext cx="2307946" cy="2307946"/>
            <a:chOff x="0" y="0"/>
            <a:chExt cx="812800" cy="812800"/>
          </a:xfrm>
        </p:grpSpPr>
        <p:sp>
          <p:nvSpPr>
            <p:cNvPr id="526" name="Google Shape;526;g35c6c580227_0_2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35c6c580227_0_224"/>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8" name="Google Shape;528;g35c6c580227_0_224"/>
          <p:cNvCxnSpPr/>
          <p:nvPr/>
        </p:nvCxnSpPr>
        <p:spPr>
          <a:xfrm>
            <a:off x="6770999" y="2585791"/>
            <a:ext cx="0" cy="2476500"/>
          </a:xfrm>
          <a:prstGeom prst="straightConnector1">
            <a:avLst/>
          </a:prstGeom>
          <a:noFill/>
          <a:ln cap="flat" cmpd="sng" w="38100">
            <a:solidFill>
              <a:srgbClr val="ACFDDB"/>
            </a:solidFill>
            <a:prstDash val="solid"/>
            <a:round/>
            <a:headEnd len="sm" w="sm" type="none"/>
            <a:tailEnd len="lg" w="lg" type="oval"/>
          </a:ln>
        </p:spPr>
      </p:cxnSp>
      <p:grpSp>
        <p:nvGrpSpPr>
          <p:cNvPr id="529" name="Google Shape;529;g35c6c580227_0_224"/>
          <p:cNvGrpSpPr/>
          <p:nvPr/>
        </p:nvGrpSpPr>
        <p:grpSpPr>
          <a:xfrm>
            <a:off x="6405573" y="1884662"/>
            <a:ext cx="730870" cy="730870"/>
            <a:chOff x="0" y="0"/>
            <a:chExt cx="812800" cy="812800"/>
          </a:xfrm>
        </p:grpSpPr>
        <p:sp>
          <p:nvSpPr>
            <p:cNvPr id="530" name="Google Shape;530;g35c6c580227_0_2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35c6c580227_0_224"/>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32" name="Google Shape;532;g35c6c580227_0_224"/>
          <p:cNvCxnSpPr/>
          <p:nvPr/>
        </p:nvCxnSpPr>
        <p:spPr>
          <a:xfrm rot="10800000">
            <a:off x="5012143" y="2937536"/>
            <a:ext cx="11400" cy="4785900"/>
          </a:xfrm>
          <a:prstGeom prst="straightConnector1">
            <a:avLst/>
          </a:prstGeom>
          <a:noFill/>
          <a:ln cap="flat" cmpd="sng" w="9525">
            <a:solidFill>
              <a:srgbClr val="FFFFFF"/>
            </a:solidFill>
            <a:prstDash val="lgDash"/>
            <a:round/>
            <a:headEnd len="sm" w="sm" type="none"/>
            <a:tailEnd len="sm" w="sm" type="none"/>
          </a:ln>
        </p:spPr>
      </p:cxnSp>
      <p:cxnSp>
        <p:nvCxnSpPr>
          <p:cNvPr id="533" name="Google Shape;533;g35c6c580227_0_224"/>
          <p:cNvCxnSpPr/>
          <p:nvPr/>
        </p:nvCxnSpPr>
        <p:spPr>
          <a:xfrm rot="10800000">
            <a:off x="8900896" y="2937536"/>
            <a:ext cx="29700" cy="4785900"/>
          </a:xfrm>
          <a:prstGeom prst="straightConnector1">
            <a:avLst/>
          </a:prstGeom>
          <a:noFill/>
          <a:ln cap="flat" cmpd="sng" w="9525">
            <a:solidFill>
              <a:srgbClr val="FFFFFF"/>
            </a:solidFill>
            <a:prstDash val="lgDash"/>
            <a:round/>
            <a:headEnd len="sm" w="sm" type="none"/>
            <a:tailEnd len="sm" w="sm" type="none"/>
          </a:ln>
        </p:spPr>
      </p:cxnSp>
      <p:sp>
        <p:nvSpPr>
          <p:cNvPr id="534" name="Google Shape;534;g35c6c580227_0_224"/>
          <p:cNvSpPr/>
          <p:nvPr/>
        </p:nvSpPr>
        <p:spPr>
          <a:xfrm>
            <a:off x="9630683" y="1752766"/>
            <a:ext cx="7960894" cy="5970671"/>
          </a:xfrm>
          <a:custGeom>
            <a:rect b="b" l="l" r="r" t="t"/>
            <a:pathLst>
              <a:path extrusionOk="0" h="5970671" w="7960894">
                <a:moveTo>
                  <a:pt x="0" y="0"/>
                </a:moveTo>
                <a:lnTo>
                  <a:pt x="7960895" y="0"/>
                </a:lnTo>
                <a:lnTo>
                  <a:pt x="7960895" y="5970671"/>
                </a:lnTo>
                <a:lnTo>
                  <a:pt x="0" y="5970671"/>
                </a:lnTo>
                <a:lnTo>
                  <a:pt x="0" y="0"/>
                </a:lnTo>
                <a:close/>
              </a:path>
            </a:pathLst>
          </a:custGeom>
          <a:blipFill rotWithShape="1">
            <a:blip r:embed="rId3">
              <a:alphaModFix/>
            </a:blip>
            <a:stretch>
              <a:fillRect b="0" l="0" r="0" t="0"/>
            </a:stretch>
          </a:blipFill>
          <a:ln>
            <a:noFill/>
          </a:ln>
        </p:spPr>
      </p:sp>
      <p:sp>
        <p:nvSpPr>
          <p:cNvPr id="535" name="Google Shape;535;g35c6c580227_0_224"/>
          <p:cNvSpPr txBox="1"/>
          <p:nvPr/>
        </p:nvSpPr>
        <p:spPr>
          <a:xfrm>
            <a:off x="815296" y="263525"/>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FUNCIONAMIENTO BÁSICO DE RPC</a:t>
            </a:r>
            <a:endParaRPr/>
          </a:p>
        </p:txBody>
      </p:sp>
      <p:sp>
        <p:nvSpPr>
          <p:cNvPr id="536" name="Google Shape;536;g35c6c580227_0_224"/>
          <p:cNvSpPr txBox="1"/>
          <p:nvPr/>
        </p:nvSpPr>
        <p:spPr>
          <a:xfrm>
            <a:off x="815296" y="6039677"/>
            <a:ext cx="3955500" cy="612300"/>
          </a:xfrm>
          <a:prstGeom prst="rect">
            <a:avLst/>
          </a:prstGeom>
          <a:noFill/>
          <a:ln>
            <a:noFill/>
          </a:ln>
        </p:spPr>
        <p:txBody>
          <a:bodyPr anchorCtr="0" anchor="t" bIns="0" lIns="0" spcFirstLastPara="1" rIns="0" wrap="square" tIns="0">
            <a:spAutoFit/>
          </a:bodyPr>
          <a:lstStyle/>
          <a:p>
            <a:pPr indent="0" lvl="0" marL="0" marR="0" rtl="0" algn="l">
              <a:lnSpc>
                <a:spcPct val="134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Deserialización del resultado para enviarlo de vuelta al cliente.</a:t>
            </a:r>
            <a:endParaRPr/>
          </a:p>
        </p:txBody>
      </p:sp>
      <p:sp>
        <p:nvSpPr>
          <p:cNvPr id="537" name="Google Shape;537;g35c6c580227_0_224"/>
          <p:cNvSpPr txBox="1"/>
          <p:nvPr/>
        </p:nvSpPr>
        <p:spPr>
          <a:xfrm>
            <a:off x="943100" y="5433576"/>
            <a:ext cx="34683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UNMARSHALLING</a:t>
            </a:r>
            <a:endParaRPr/>
          </a:p>
        </p:txBody>
      </p:sp>
      <p:sp>
        <p:nvSpPr>
          <p:cNvPr id="538" name="Google Shape;538;g35c6c580227_0_224"/>
          <p:cNvSpPr txBox="1"/>
          <p:nvPr/>
        </p:nvSpPr>
        <p:spPr>
          <a:xfrm>
            <a:off x="2382380" y="2050260"/>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05</a:t>
            </a:r>
            <a:endParaRPr/>
          </a:p>
        </p:txBody>
      </p:sp>
      <p:sp>
        <p:nvSpPr>
          <p:cNvPr id="539" name="Google Shape;539;g35c6c580227_0_224"/>
          <p:cNvSpPr txBox="1"/>
          <p:nvPr/>
        </p:nvSpPr>
        <p:spPr>
          <a:xfrm>
            <a:off x="5023543" y="5433576"/>
            <a:ext cx="37488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RESPUESTA AL CLIENTE</a:t>
            </a:r>
            <a:endParaRPr/>
          </a:p>
        </p:txBody>
      </p:sp>
      <p:sp>
        <p:nvSpPr>
          <p:cNvPr id="540" name="Google Shape;540;g35c6c580227_0_224"/>
          <p:cNvSpPr txBox="1"/>
          <p:nvPr/>
        </p:nvSpPr>
        <p:spPr>
          <a:xfrm>
            <a:off x="6480900" y="2050260"/>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D3CD"/>
                </a:solidFill>
                <a:latin typeface="Arial"/>
                <a:ea typeface="Arial"/>
                <a:cs typeface="Arial"/>
                <a:sym typeface="Arial"/>
              </a:rPr>
              <a:t>06</a:t>
            </a:r>
            <a:endParaRPr/>
          </a:p>
        </p:txBody>
      </p:sp>
      <p:sp>
        <p:nvSpPr>
          <p:cNvPr id="541" name="Google Shape;541;g35c6c580227_0_224"/>
          <p:cNvSpPr txBox="1"/>
          <p:nvPr/>
        </p:nvSpPr>
        <p:spPr>
          <a:xfrm>
            <a:off x="5106445" y="5979791"/>
            <a:ext cx="3582900" cy="1041300"/>
          </a:xfrm>
          <a:prstGeom prst="rect">
            <a:avLst/>
          </a:prstGeom>
          <a:noFill/>
          <a:ln>
            <a:noFill/>
          </a:ln>
        </p:spPr>
        <p:txBody>
          <a:bodyPr anchorCtr="0" anchor="t" bIns="0" lIns="0" spcFirstLastPara="1" rIns="0" wrap="square" tIns="0">
            <a:spAutoFit/>
          </a:bodyPr>
          <a:lstStyle/>
          <a:p>
            <a:pPr indent="0" lvl="0" marL="0" marR="0" rtl="0" algn="ctr">
              <a:lnSpc>
                <a:spcPct val="149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El cliente recibe el resultado y lo procesa como si fuera una llamada local.</a:t>
            </a:r>
            <a:endParaRPr/>
          </a:p>
        </p:txBody>
      </p:sp>
      <p:sp>
        <p:nvSpPr>
          <p:cNvPr id="542" name="Google Shape;542;g35c6c580227_0_224"/>
          <p:cNvSpPr txBox="1"/>
          <p:nvPr/>
        </p:nvSpPr>
        <p:spPr>
          <a:xfrm>
            <a:off x="12817457" y="8360225"/>
            <a:ext cx="4785600" cy="1652400"/>
          </a:xfrm>
          <a:prstGeom prst="rect">
            <a:avLst/>
          </a:prstGeom>
          <a:noFill/>
          <a:ln>
            <a:noFill/>
          </a:ln>
        </p:spPr>
        <p:txBody>
          <a:bodyPr anchorCtr="0" anchor="t" bIns="0" lIns="0" spcFirstLastPara="1" rIns="0" wrap="square" tIns="0">
            <a:spAutoFit/>
          </a:bodyPr>
          <a:lstStyle/>
          <a:p>
            <a:pPr indent="-131748" lvl="1" marL="263497" marR="0" rtl="0" algn="l">
              <a:lnSpc>
                <a:spcPct val="130000"/>
              </a:lnSpc>
              <a:spcBef>
                <a:spcPts val="0"/>
              </a:spcBef>
              <a:spcAft>
                <a:spcPts val="0"/>
              </a:spcAft>
              <a:buClr>
                <a:srgbClr val="000000"/>
              </a:buClr>
              <a:buSzPts val="1220"/>
              <a:buFont typeface="Arial"/>
              <a:buChar char="•"/>
            </a:pPr>
            <a:r>
              <a:rPr b="1" i="0" lang="en-US" sz="1220" u="none" cap="none" strike="noStrike">
                <a:solidFill>
                  <a:srgbClr val="000000"/>
                </a:solidFill>
                <a:latin typeface="Montserrat"/>
                <a:ea typeface="Montserrat"/>
                <a:cs typeface="Montserrat"/>
                <a:sym typeface="Montserrat"/>
              </a:rPr>
              <a:t>Marshalling</a:t>
            </a:r>
            <a:r>
              <a:rPr b="0" i="0" lang="en-US" sz="1220" u="none" cap="none" strike="noStrike">
                <a:solidFill>
                  <a:srgbClr val="000000"/>
                </a:solidFill>
                <a:latin typeface="Montserrat"/>
                <a:ea typeface="Montserrat"/>
                <a:cs typeface="Montserrat"/>
                <a:sym typeface="Montserrat"/>
              </a:rPr>
              <a:t>: Proceso de convertir los parámetros de la función en un formato que pueda ser transmitido a través de la red.</a:t>
            </a:r>
            <a:endParaRPr/>
          </a:p>
          <a:p>
            <a:pPr indent="-131748" lvl="1" marL="263497" marR="0" rtl="0" algn="l">
              <a:lnSpc>
                <a:spcPct val="130000"/>
              </a:lnSpc>
              <a:spcBef>
                <a:spcPts val="0"/>
              </a:spcBef>
              <a:spcAft>
                <a:spcPts val="0"/>
              </a:spcAft>
              <a:buClr>
                <a:srgbClr val="000000"/>
              </a:buClr>
              <a:buSzPts val="1220"/>
              <a:buFont typeface="Arial"/>
              <a:buChar char="•"/>
            </a:pPr>
            <a:r>
              <a:rPr b="1" i="0" lang="en-US" sz="1220" u="none" cap="none" strike="noStrike">
                <a:solidFill>
                  <a:srgbClr val="000000"/>
                </a:solidFill>
                <a:latin typeface="Montserrat"/>
                <a:ea typeface="Montserrat"/>
                <a:cs typeface="Montserrat"/>
                <a:sym typeface="Montserrat"/>
              </a:rPr>
              <a:t>Unmarshalling</a:t>
            </a:r>
            <a:r>
              <a:rPr b="0" i="0" lang="en-US" sz="1220" u="none" cap="none" strike="noStrike">
                <a:solidFill>
                  <a:srgbClr val="000000"/>
                </a:solidFill>
                <a:latin typeface="Montserrat"/>
                <a:ea typeface="Montserrat"/>
                <a:cs typeface="Montserrat"/>
                <a:sym typeface="Montserrat"/>
              </a:rPr>
              <a:t>: Proceso de convertir los datos recibidos de vuelta a su formato original para su uso en el programa.</a:t>
            </a:r>
            <a:endParaRPr/>
          </a:p>
          <a:p>
            <a:pPr indent="0" lvl="0" marL="0" marR="0" rtl="0" algn="ctr">
              <a:lnSpc>
                <a:spcPct val="130000"/>
              </a:lnSpc>
              <a:spcBef>
                <a:spcPts val="0"/>
              </a:spcBef>
              <a:spcAft>
                <a:spcPts val="0"/>
              </a:spcAft>
              <a:buNone/>
            </a:pPr>
            <a:r>
              <a:t/>
            </a:r>
            <a:endParaRPr b="0" i="0" sz="1220" u="none" cap="none" strike="noStrike">
              <a:solidFill>
                <a:srgbClr val="000000"/>
              </a:solidFill>
              <a:latin typeface="Montserrat"/>
              <a:ea typeface="Montserrat"/>
              <a:cs typeface="Montserrat"/>
              <a:sym typeface="Montserrat"/>
            </a:endParaRPr>
          </a:p>
        </p:txBody>
      </p:sp>
      <p:pic>
        <p:nvPicPr>
          <p:cNvPr id="543" name="Google Shape;543;g35c6c580227_0_224"/>
          <p:cNvPicPr preferRelativeResize="0"/>
          <p:nvPr/>
        </p:nvPicPr>
        <p:blipFill>
          <a:blip r:embed="rId4">
            <a:alphaModFix/>
          </a:blip>
          <a:stretch>
            <a:fillRect/>
          </a:stretch>
        </p:blipFill>
        <p:spPr>
          <a:xfrm>
            <a:off x="1883600" y="2577862"/>
            <a:ext cx="1587301" cy="1652400"/>
          </a:xfrm>
          <a:prstGeom prst="rect">
            <a:avLst/>
          </a:prstGeom>
          <a:noFill/>
          <a:ln>
            <a:noFill/>
          </a:ln>
        </p:spPr>
      </p:pic>
      <p:pic>
        <p:nvPicPr>
          <p:cNvPr id="544" name="Google Shape;544;g35c6c580227_0_224"/>
          <p:cNvPicPr preferRelativeResize="0"/>
          <p:nvPr/>
        </p:nvPicPr>
        <p:blipFill>
          <a:blip r:embed="rId5">
            <a:alphaModFix/>
          </a:blip>
          <a:stretch>
            <a:fillRect/>
          </a:stretch>
        </p:blipFill>
        <p:spPr>
          <a:xfrm>
            <a:off x="6011113" y="2610400"/>
            <a:ext cx="1587300" cy="1587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48" name="Shape 548"/>
        <p:cNvGrpSpPr/>
        <p:nvPr/>
      </p:nvGrpSpPr>
      <p:grpSpPr>
        <a:xfrm>
          <a:off x="0" y="0"/>
          <a:ext cx="0" cy="0"/>
          <a:chOff x="0" y="0"/>
          <a:chExt cx="0" cy="0"/>
        </a:xfrm>
      </p:grpSpPr>
      <p:grpSp>
        <p:nvGrpSpPr>
          <p:cNvPr id="549" name="Google Shape;549;g35c6c580227_0_252"/>
          <p:cNvGrpSpPr/>
          <p:nvPr/>
        </p:nvGrpSpPr>
        <p:grpSpPr>
          <a:xfrm>
            <a:off x="1043027" y="2771970"/>
            <a:ext cx="7391425" cy="2772565"/>
            <a:chOff x="0" y="-19050"/>
            <a:chExt cx="1946700" cy="730218"/>
          </a:xfrm>
        </p:grpSpPr>
        <p:sp>
          <p:nvSpPr>
            <p:cNvPr id="550" name="Google Shape;550;g35c6c580227_0_252"/>
            <p:cNvSpPr/>
            <p:nvPr/>
          </p:nvSpPr>
          <p:spPr>
            <a:xfrm>
              <a:off x="0" y="0"/>
              <a:ext cx="1946586" cy="711168"/>
            </a:xfrm>
            <a:custGeom>
              <a:rect b="b" l="l" r="r" t="t"/>
              <a:pathLst>
                <a:path extrusionOk="0" h="711168" w="1946586">
                  <a:moveTo>
                    <a:pt x="52374" y="0"/>
                  </a:moveTo>
                  <a:lnTo>
                    <a:pt x="1894212" y="0"/>
                  </a:lnTo>
                  <a:cubicBezTo>
                    <a:pt x="1908102" y="0"/>
                    <a:pt x="1921424" y="5518"/>
                    <a:pt x="1931246" y="15340"/>
                  </a:cubicBezTo>
                  <a:cubicBezTo>
                    <a:pt x="1941068" y="25162"/>
                    <a:pt x="1946586" y="38484"/>
                    <a:pt x="1946586" y="52374"/>
                  </a:cubicBezTo>
                  <a:lnTo>
                    <a:pt x="1946586" y="658794"/>
                  </a:lnTo>
                  <a:cubicBezTo>
                    <a:pt x="1946586" y="672684"/>
                    <a:pt x="1941068" y="686006"/>
                    <a:pt x="1931246" y="695828"/>
                  </a:cubicBezTo>
                  <a:cubicBezTo>
                    <a:pt x="1921424" y="705650"/>
                    <a:pt x="1908102" y="711168"/>
                    <a:pt x="1894212" y="711168"/>
                  </a:cubicBezTo>
                  <a:lnTo>
                    <a:pt x="52374" y="711168"/>
                  </a:lnTo>
                  <a:cubicBezTo>
                    <a:pt x="23449" y="711168"/>
                    <a:pt x="0" y="687719"/>
                    <a:pt x="0" y="658794"/>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35c6c580227_0_252"/>
            <p:cNvSpPr txBox="1"/>
            <p:nvPr/>
          </p:nvSpPr>
          <p:spPr>
            <a:xfrm>
              <a:off x="0" y="-19050"/>
              <a:ext cx="1946700" cy="730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2" name="Google Shape;552;g35c6c580227_0_252"/>
          <p:cNvGrpSpPr/>
          <p:nvPr/>
        </p:nvGrpSpPr>
        <p:grpSpPr>
          <a:xfrm>
            <a:off x="1253029" y="6151136"/>
            <a:ext cx="7180990" cy="3313775"/>
            <a:chOff x="0" y="-19050"/>
            <a:chExt cx="1891277" cy="872758"/>
          </a:xfrm>
        </p:grpSpPr>
        <p:sp>
          <p:nvSpPr>
            <p:cNvPr id="553" name="Google Shape;553;g35c6c580227_0_252"/>
            <p:cNvSpPr/>
            <p:nvPr/>
          </p:nvSpPr>
          <p:spPr>
            <a:xfrm>
              <a:off x="0" y="0"/>
              <a:ext cx="1891277" cy="853708"/>
            </a:xfrm>
            <a:custGeom>
              <a:rect b="b" l="l" r="r" t="t"/>
              <a:pathLst>
                <a:path extrusionOk="0" h="853708" w="1891277">
                  <a:moveTo>
                    <a:pt x="53906" y="0"/>
                  </a:moveTo>
                  <a:lnTo>
                    <a:pt x="1837371" y="0"/>
                  </a:lnTo>
                  <a:cubicBezTo>
                    <a:pt x="1867142" y="0"/>
                    <a:pt x="1891277" y="24135"/>
                    <a:pt x="1891277" y="53906"/>
                  </a:cubicBezTo>
                  <a:lnTo>
                    <a:pt x="1891277" y="799802"/>
                  </a:lnTo>
                  <a:cubicBezTo>
                    <a:pt x="1891277" y="814099"/>
                    <a:pt x="1885597" y="827810"/>
                    <a:pt x="1875488" y="837919"/>
                  </a:cubicBezTo>
                  <a:cubicBezTo>
                    <a:pt x="1865379" y="848029"/>
                    <a:pt x="1851667" y="853708"/>
                    <a:pt x="1837371" y="853708"/>
                  </a:cubicBezTo>
                  <a:lnTo>
                    <a:pt x="53906" y="853708"/>
                  </a:lnTo>
                  <a:cubicBezTo>
                    <a:pt x="39609" y="853708"/>
                    <a:pt x="25898" y="848029"/>
                    <a:pt x="15789" y="837919"/>
                  </a:cubicBezTo>
                  <a:cubicBezTo>
                    <a:pt x="5679" y="827810"/>
                    <a:pt x="0" y="814099"/>
                    <a:pt x="0" y="799802"/>
                  </a:cubicBezTo>
                  <a:lnTo>
                    <a:pt x="0" y="53906"/>
                  </a:lnTo>
                  <a:cubicBezTo>
                    <a:pt x="0" y="39609"/>
                    <a:pt x="5679" y="25898"/>
                    <a:pt x="15789" y="15789"/>
                  </a:cubicBezTo>
                  <a:cubicBezTo>
                    <a:pt x="25898" y="5679"/>
                    <a:pt x="39609" y="0"/>
                    <a:pt x="53906"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35c6c580227_0_252"/>
            <p:cNvSpPr txBox="1"/>
            <p:nvPr/>
          </p:nvSpPr>
          <p:spPr>
            <a:xfrm>
              <a:off x="0" y="-19050"/>
              <a:ext cx="1891200" cy="872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5" name="Google Shape;555;g35c6c580227_0_252"/>
          <p:cNvGrpSpPr/>
          <p:nvPr/>
        </p:nvGrpSpPr>
        <p:grpSpPr>
          <a:xfrm>
            <a:off x="9860720" y="956369"/>
            <a:ext cx="7481864" cy="2492665"/>
            <a:chOff x="0" y="-19050"/>
            <a:chExt cx="1970519" cy="656500"/>
          </a:xfrm>
        </p:grpSpPr>
        <p:sp>
          <p:nvSpPr>
            <p:cNvPr id="556" name="Google Shape;556;g35c6c580227_0_252"/>
            <p:cNvSpPr/>
            <p:nvPr/>
          </p:nvSpPr>
          <p:spPr>
            <a:xfrm>
              <a:off x="0" y="0"/>
              <a:ext cx="1970519" cy="637450"/>
            </a:xfrm>
            <a:custGeom>
              <a:rect b="b" l="l" r="r" t="t"/>
              <a:pathLst>
                <a:path extrusionOk="0" h="637450" w="1970519">
                  <a:moveTo>
                    <a:pt x="51738" y="0"/>
                  </a:moveTo>
                  <a:lnTo>
                    <a:pt x="1918780" y="0"/>
                  </a:lnTo>
                  <a:cubicBezTo>
                    <a:pt x="1932502" y="0"/>
                    <a:pt x="1945662" y="5451"/>
                    <a:pt x="1955365" y="15154"/>
                  </a:cubicBezTo>
                  <a:cubicBezTo>
                    <a:pt x="1965068" y="24857"/>
                    <a:pt x="1970519" y="38016"/>
                    <a:pt x="1970519" y="51738"/>
                  </a:cubicBezTo>
                  <a:lnTo>
                    <a:pt x="1970519" y="585711"/>
                  </a:lnTo>
                  <a:cubicBezTo>
                    <a:pt x="1970519" y="599433"/>
                    <a:pt x="1965068" y="612593"/>
                    <a:pt x="1955365" y="622296"/>
                  </a:cubicBezTo>
                  <a:cubicBezTo>
                    <a:pt x="1945662" y="631999"/>
                    <a:pt x="1932502" y="637450"/>
                    <a:pt x="1918780" y="637450"/>
                  </a:cubicBezTo>
                  <a:lnTo>
                    <a:pt x="51738" y="637450"/>
                  </a:lnTo>
                  <a:cubicBezTo>
                    <a:pt x="38016" y="637450"/>
                    <a:pt x="24857" y="631999"/>
                    <a:pt x="15154" y="622296"/>
                  </a:cubicBezTo>
                  <a:cubicBezTo>
                    <a:pt x="5451" y="612593"/>
                    <a:pt x="0" y="599433"/>
                    <a:pt x="0" y="585711"/>
                  </a:cubicBezTo>
                  <a:lnTo>
                    <a:pt x="0" y="51738"/>
                  </a:lnTo>
                  <a:cubicBezTo>
                    <a:pt x="0" y="38016"/>
                    <a:pt x="5451" y="24857"/>
                    <a:pt x="15154" y="15154"/>
                  </a:cubicBezTo>
                  <a:cubicBezTo>
                    <a:pt x="24857" y="5451"/>
                    <a:pt x="38016" y="0"/>
                    <a:pt x="51738"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35c6c580227_0_252"/>
            <p:cNvSpPr txBox="1"/>
            <p:nvPr/>
          </p:nvSpPr>
          <p:spPr>
            <a:xfrm>
              <a:off x="0" y="-19050"/>
              <a:ext cx="1970400" cy="656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8" name="Google Shape;558;g35c6c580227_0_252"/>
          <p:cNvSpPr/>
          <p:nvPr/>
        </p:nvSpPr>
        <p:spPr>
          <a:xfrm>
            <a:off x="399951" y="3546670"/>
            <a:ext cx="1973873" cy="950096"/>
          </a:xfrm>
          <a:custGeom>
            <a:rect b="b" l="l" r="r" t="t"/>
            <a:pathLst>
              <a:path extrusionOk="0" h="950096" w="1973873">
                <a:moveTo>
                  <a:pt x="0" y="0"/>
                </a:moveTo>
                <a:lnTo>
                  <a:pt x="1973873" y="0"/>
                </a:lnTo>
                <a:lnTo>
                  <a:pt x="1973873" y="950097"/>
                </a:lnTo>
                <a:lnTo>
                  <a:pt x="0" y="950097"/>
                </a:lnTo>
                <a:lnTo>
                  <a:pt x="0" y="0"/>
                </a:lnTo>
                <a:close/>
              </a:path>
            </a:pathLst>
          </a:custGeom>
          <a:blipFill rotWithShape="1">
            <a:blip r:embed="rId3">
              <a:alphaModFix/>
            </a:blip>
            <a:stretch>
              <a:fillRect b="-38927" l="-22178" r="-21279" t="-28717"/>
            </a:stretch>
          </a:blipFill>
          <a:ln>
            <a:noFill/>
          </a:ln>
        </p:spPr>
      </p:sp>
      <p:sp>
        <p:nvSpPr>
          <p:cNvPr id="559" name="Google Shape;559;g35c6c580227_0_252"/>
          <p:cNvSpPr/>
          <p:nvPr/>
        </p:nvSpPr>
        <p:spPr>
          <a:xfrm>
            <a:off x="533163" y="6825351"/>
            <a:ext cx="1707449" cy="1596465"/>
          </a:xfrm>
          <a:custGeom>
            <a:rect b="b" l="l" r="r" t="t"/>
            <a:pathLst>
              <a:path extrusionOk="0" h="1596465" w="1707449">
                <a:moveTo>
                  <a:pt x="0" y="0"/>
                </a:moveTo>
                <a:lnTo>
                  <a:pt x="1707449" y="0"/>
                </a:lnTo>
                <a:lnTo>
                  <a:pt x="1707449" y="1596465"/>
                </a:lnTo>
                <a:lnTo>
                  <a:pt x="0" y="1596465"/>
                </a:lnTo>
                <a:lnTo>
                  <a:pt x="0" y="0"/>
                </a:lnTo>
                <a:close/>
              </a:path>
            </a:pathLst>
          </a:custGeom>
          <a:blipFill rotWithShape="1">
            <a:blip r:embed="rId4">
              <a:alphaModFix/>
            </a:blip>
            <a:stretch>
              <a:fillRect b="0" l="0" r="0" t="0"/>
            </a:stretch>
          </a:blipFill>
          <a:ln>
            <a:noFill/>
          </a:ln>
        </p:spPr>
      </p:sp>
      <p:grpSp>
        <p:nvGrpSpPr>
          <p:cNvPr id="560" name="Google Shape;560;g35c6c580227_0_252"/>
          <p:cNvGrpSpPr/>
          <p:nvPr/>
        </p:nvGrpSpPr>
        <p:grpSpPr>
          <a:xfrm>
            <a:off x="9777487" y="3834635"/>
            <a:ext cx="7481864" cy="2595337"/>
            <a:chOff x="0" y="-19050"/>
            <a:chExt cx="1970519" cy="683541"/>
          </a:xfrm>
        </p:grpSpPr>
        <p:sp>
          <p:nvSpPr>
            <p:cNvPr id="561" name="Google Shape;561;g35c6c580227_0_252"/>
            <p:cNvSpPr/>
            <p:nvPr/>
          </p:nvSpPr>
          <p:spPr>
            <a:xfrm>
              <a:off x="0" y="0"/>
              <a:ext cx="1970519" cy="664491"/>
            </a:xfrm>
            <a:custGeom>
              <a:rect b="b" l="l" r="r" t="t"/>
              <a:pathLst>
                <a:path extrusionOk="0" h="664491" w="1970519">
                  <a:moveTo>
                    <a:pt x="51738" y="0"/>
                  </a:moveTo>
                  <a:lnTo>
                    <a:pt x="1918780" y="0"/>
                  </a:lnTo>
                  <a:cubicBezTo>
                    <a:pt x="1932502" y="0"/>
                    <a:pt x="1945662" y="5451"/>
                    <a:pt x="1955365" y="15154"/>
                  </a:cubicBezTo>
                  <a:cubicBezTo>
                    <a:pt x="1965068" y="24857"/>
                    <a:pt x="1970519" y="38016"/>
                    <a:pt x="1970519" y="51738"/>
                  </a:cubicBezTo>
                  <a:lnTo>
                    <a:pt x="1970519" y="612752"/>
                  </a:lnTo>
                  <a:cubicBezTo>
                    <a:pt x="1970519" y="626474"/>
                    <a:pt x="1965068" y="639634"/>
                    <a:pt x="1955365" y="649337"/>
                  </a:cubicBezTo>
                  <a:cubicBezTo>
                    <a:pt x="1945662" y="659040"/>
                    <a:pt x="1932502" y="664491"/>
                    <a:pt x="1918780" y="664491"/>
                  </a:cubicBezTo>
                  <a:lnTo>
                    <a:pt x="51738" y="664491"/>
                  </a:lnTo>
                  <a:cubicBezTo>
                    <a:pt x="38016" y="664491"/>
                    <a:pt x="24857" y="659040"/>
                    <a:pt x="15154" y="649337"/>
                  </a:cubicBezTo>
                  <a:cubicBezTo>
                    <a:pt x="5451" y="639634"/>
                    <a:pt x="0" y="626474"/>
                    <a:pt x="0" y="612752"/>
                  </a:cubicBezTo>
                  <a:lnTo>
                    <a:pt x="0" y="51738"/>
                  </a:lnTo>
                  <a:cubicBezTo>
                    <a:pt x="0" y="38016"/>
                    <a:pt x="5451" y="24857"/>
                    <a:pt x="15154" y="15154"/>
                  </a:cubicBezTo>
                  <a:cubicBezTo>
                    <a:pt x="24857" y="5451"/>
                    <a:pt x="38016" y="0"/>
                    <a:pt x="51738"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35c6c580227_0_252"/>
            <p:cNvSpPr txBox="1"/>
            <p:nvPr/>
          </p:nvSpPr>
          <p:spPr>
            <a:xfrm>
              <a:off x="0" y="-19050"/>
              <a:ext cx="1970400" cy="683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3" name="Google Shape;563;g35c6c580227_0_252"/>
          <p:cNvGrpSpPr/>
          <p:nvPr/>
        </p:nvGrpSpPr>
        <p:grpSpPr>
          <a:xfrm>
            <a:off x="9860720" y="7282403"/>
            <a:ext cx="7481864" cy="2781609"/>
            <a:chOff x="0" y="-19050"/>
            <a:chExt cx="1970519" cy="732600"/>
          </a:xfrm>
        </p:grpSpPr>
        <p:sp>
          <p:nvSpPr>
            <p:cNvPr id="564" name="Google Shape;564;g35c6c580227_0_252"/>
            <p:cNvSpPr/>
            <p:nvPr/>
          </p:nvSpPr>
          <p:spPr>
            <a:xfrm>
              <a:off x="0" y="0"/>
              <a:ext cx="1970519" cy="713545"/>
            </a:xfrm>
            <a:custGeom>
              <a:rect b="b" l="l" r="r" t="t"/>
              <a:pathLst>
                <a:path extrusionOk="0" h="713545" w="1970519">
                  <a:moveTo>
                    <a:pt x="51738" y="0"/>
                  </a:moveTo>
                  <a:lnTo>
                    <a:pt x="1918780" y="0"/>
                  </a:lnTo>
                  <a:cubicBezTo>
                    <a:pt x="1932502" y="0"/>
                    <a:pt x="1945662" y="5451"/>
                    <a:pt x="1955365" y="15154"/>
                  </a:cubicBezTo>
                  <a:cubicBezTo>
                    <a:pt x="1965068" y="24857"/>
                    <a:pt x="1970519" y="38016"/>
                    <a:pt x="1970519" y="51738"/>
                  </a:cubicBezTo>
                  <a:lnTo>
                    <a:pt x="1970519" y="661807"/>
                  </a:lnTo>
                  <a:cubicBezTo>
                    <a:pt x="1970519" y="675529"/>
                    <a:pt x="1965068" y="688689"/>
                    <a:pt x="1955365" y="698391"/>
                  </a:cubicBezTo>
                  <a:cubicBezTo>
                    <a:pt x="1945662" y="708094"/>
                    <a:pt x="1932502" y="713545"/>
                    <a:pt x="1918780" y="713545"/>
                  </a:cubicBezTo>
                  <a:lnTo>
                    <a:pt x="51738" y="713545"/>
                  </a:lnTo>
                  <a:cubicBezTo>
                    <a:pt x="38016" y="713545"/>
                    <a:pt x="24857" y="708094"/>
                    <a:pt x="15154" y="698391"/>
                  </a:cubicBezTo>
                  <a:cubicBezTo>
                    <a:pt x="5451" y="688689"/>
                    <a:pt x="0" y="675529"/>
                    <a:pt x="0" y="661807"/>
                  </a:cubicBezTo>
                  <a:lnTo>
                    <a:pt x="0" y="51738"/>
                  </a:lnTo>
                  <a:cubicBezTo>
                    <a:pt x="0" y="38016"/>
                    <a:pt x="5451" y="24857"/>
                    <a:pt x="15154" y="15154"/>
                  </a:cubicBezTo>
                  <a:cubicBezTo>
                    <a:pt x="24857" y="5451"/>
                    <a:pt x="38016" y="0"/>
                    <a:pt x="51738"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35c6c580227_0_252"/>
            <p:cNvSpPr txBox="1"/>
            <p:nvPr/>
          </p:nvSpPr>
          <p:spPr>
            <a:xfrm>
              <a:off x="0" y="-19050"/>
              <a:ext cx="1970400" cy="732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6" name="Google Shape;566;g35c6c580227_0_252"/>
          <p:cNvSpPr txBox="1"/>
          <p:nvPr/>
        </p:nvSpPr>
        <p:spPr>
          <a:xfrm>
            <a:off x="985709" y="1019175"/>
            <a:ext cx="8696100" cy="769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PROTOCOLOS DE </a:t>
            </a:r>
            <a:r>
              <a:rPr b="0" i="0" lang="en-US" sz="5000" u="none" cap="none" strike="noStrike">
                <a:solidFill>
                  <a:srgbClr val="67D3CD"/>
                </a:solidFill>
                <a:latin typeface="Arial"/>
                <a:ea typeface="Arial"/>
                <a:cs typeface="Arial"/>
                <a:sym typeface="Arial"/>
              </a:rPr>
              <a:t>RPC</a:t>
            </a:r>
            <a:endParaRPr/>
          </a:p>
        </p:txBody>
      </p:sp>
      <p:sp>
        <p:nvSpPr>
          <p:cNvPr id="567" name="Google Shape;567;g35c6c580227_0_252"/>
          <p:cNvSpPr txBox="1"/>
          <p:nvPr/>
        </p:nvSpPr>
        <p:spPr>
          <a:xfrm>
            <a:off x="2765848" y="2988359"/>
            <a:ext cx="43911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gRPC</a:t>
            </a:r>
            <a:endParaRPr/>
          </a:p>
        </p:txBody>
      </p:sp>
      <p:sp>
        <p:nvSpPr>
          <p:cNvPr id="568" name="Google Shape;568;g35c6c580227_0_252"/>
          <p:cNvSpPr txBox="1"/>
          <p:nvPr/>
        </p:nvSpPr>
        <p:spPr>
          <a:xfrm>
            <a:off x="2765848" y="3420442"/>
            <a:ext cx="5379600" cy="2493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Un framework de RPC de alto rendimiento desarrollado por Google, basado en HTTP/2.</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a:p>
            <a:pPr indent="-161925" lvl="1" marL="323850" marR="0" rtl="0" algn="l">
              <a:lnSpc>
                <a:spcPct val="140000"/>
              </a:lnSpc>
              <a:spcBef>
                <a:spcPts val="0"/>
              </a:spcBef>
              <a:spcAft>
                <a:spcPts val="0"/>
              </a:spcAft>
              <a:buClr>
                <a:srgbClr val="FFFFFF"/>
              </a:buClr>
              <a:buSzPts val="1500"/>
              <a:buFont typeface="Arial"/>
              <a:buChar char="•"/>
            </a:pPr>
            <a:r>
              <a:rPr b="0" i="0" lang="en-US" sz="1500" u="none" cap="none" strike="noStrike">
                <a:solidFill>
                  <a:srgbClr val="FFFFFF"/>
                </a:solidFill>
                <a:latin typeface="Open Sans"/>
                <a:ea typeface="Open Sans"/>
                <a:cs typeface="Open Sans"/>
                <a:sym typeface="Open Sans"/>
              </a:rPr>
              <a:t>Soporte para múltiples lenguajes, streaming bidireccional, eficiente en el uso de recursos.</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Casos de Uso</a:t>
            </a:r>
            <a:r>
              <a:rPr b="0" i="0" lang="en-US" sz="1500" u="none" cap="none" strike="noStrike">
                <a:solidFill>
                  <a:srgbClr val="FFFFFF"/>
                </a:solidFill>
                <a:latin typeface="Open Sans"/>
                <a:ea typeface="Open Sans"/>
                <a:cs typeface="Open Sans"/>
                <a:sym typeface="Open Sans"/>
              </a:rPr>
              <a:t>: Microservicios, comunicación entre servicios en la nube.</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sp>
        <p:nvSpPr>
          <p:cNvPr id="569" name="Google Shape;569;g35c6c580227_0_252"/>
          <p:cNvSpPr txBox="1"/>
          <p:nvPr/>
        </p:nvSpPr>
        <p:spPr>
          <a:xfrm>
            <a:off x="2722847" y="6329227"/>
            <a:ext cx="52218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SOAP (Simple Object Access Protocol):</a:t>
            </a:r>
            <a:endParaRPr/>
          </a:p>
        </p:txBody>
      </p:sp>
      <p:sp>
        <p:nvSpPr>
          <p:cNvPr id="570" name="Google Shape;570;g35c6c580227_0_252"/>
          <p:cNvSpPr txBox="1"/>
          <p:nvPr/>
        </p:nvSpPr>
        <p:spPr>
          <a:xfrm>
            <a:off x="2808830" y="7074115"/>
            <a:ext cx="5136000" cy="281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Un protocolo basado en XML para intercambiar información estructurada en la implementación de servicios web.</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a:p>
            <a:pPr indent="-161925" lvl="1" marL="323850" marR="0" rtl="0" algn="l">
              <a:lnSpc>
                <a:spcPct val="140000"/>
              </a:lnSpc>
              <a:spcBef>
                <a:spcPts val="0"/>
              </a:spcBef>
              <a:spcAft>
                <a:spcPts val="0"/>
              </a:spcAft>
              <a:buClr>
                <a:srgbClr val="FFFFFF"/>
              </a:buClr>
              <a:buSzPts val="1500"/>
              <a:buFont typeface="Arial"/>
              <a:buChar char="•"/>
            </a:pPr>
            <a:r>
              <a:rPr b="0" i="0" lang="en-US" sz="1500" u="none" cap="none" strike="noStrike">
                <a:solidFill>
                  <a:srgbClr val="FFFFFF"/>
                </a:solidFill>
                <a:latin typeface="Open Sans"/>
                <a:ea typeface="Open Sans"/>
                <a:cs typeface="Open Sans"/>
                <a:sym typeface="Open Sans"/>
              </a:rPr>
              <a:t>Extensible, independiente del protocolo de transporte, alto nivel de seguridad.</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Casos de Uso</a:t>
            </a:r>
            <a:r>
              <a:rPr b="0" i="0" lang="en-US" sz="1500" u="none" cap="none" strike="noStrike">
                <a:solidFill>
                  <a:srgbClr val="FFFFFF"/>
                </a:solidFill>
                <a:latin typeface="Open Sans"/>
                <a:ea typeface="Open Sans"/>
                <a:cs typeface="Open Sans"/>
                <a:sym typeface="Open Sans"/>
              </a:rPr>
              <a:t>: Servicios empresariales, aplicaciones que requieren transacciones seguras y fiables.</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sp>
        <p:nvSpPr>
          <p:cNvPr id="571" name="Google Shape;571;g35c6c580227_0_252"/>
          <p:cNvSpPr txBox="1"/>
          <p:nvPr/>
        </p:nvSpPr>
        <p:spPr>
          <a:xfrm>
            <a:off x="11425717" y="1195151"/>
            <a:ext cx="43911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XML-RPC</a:t>
            </a:r>
            <a:endParaRPr/>
          </a:p>
        </p:txBody>
      </p:sp>
      <p:sp>
        <p:nvSpPr>
          <p:cNvPr id="572" name="Google Shape;572;g35c6c580227_0_252"/>
          <p:cNvSpPr txBox="1"/>
          <p:nvPr/>
        </p:nvSpPr>
        <p:spPr>
          <a:xfrm>
            <a:off x="10854390" y="1740447"/>
            <a:ext cx="6309300" cy="184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Un protocolo que utiliza XML para codificar sus llamadas y HTTP como protocolo de transporte.</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a:p>
            <a:pPr indent="-161925" lvl="1" marL="323850" marR="0" rtl="0" algn="l">
              <a:lnSpc>
                <a:spcPct val="140000"/>
              </a:lnSpc>
              <a:spcBef>
                <a:spcPts val="0"/>
              </a:spcBef>
              <a:spcAft>
                <a:spcPts val="0"/>
              </a:spcAft>
              <a:buClr>
                <a:srgbClr val="FFFFFF"/>
              </a:buClr>
              <a:buSzPts val="1500"/>
              <a:buFont typeface="Arial"/>
              <a:buChar char="•"/>
            </a:pPr>
            <a:r>
              <a:rPr b="0" i="0" lang="en-US" sz="1500" u="none" cap="none" strike="noStrike">
                <a:solidFill>
                  <a:srgbClr val="FFFFFF"/>
                </a:solidFill>
                <a:latin typeface="Open Sans"/>
                <a:ea typeface="Open Sans"/>
                <a:cs typeface="Open Sans"/>
                <a:sym typeface="Open Sans"/>
              </a:rPr>
              <a:t>Simplicidad, fácil de implementar.</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Casos de Uso</a:t>
            </a:r>
            <a:r>
              <a:rPr b="0" i="0" lang="en-US" sz="1500" u="none" cap="none" strike="noStrike">
                <a:solidFill>
                  <a:srgbClr val="FFFFFF"/>
                </a:solidFill>
                <a:latin typeface="Open Sans"/>
                <a:ea typeface="Open Sans"/>
                <a:cs typeface="Open Sans"/>
                <a:sym typeface="Open Sans"/>
              </a:rPr>
              <a:t>: Integración de sistemas, aplicaciones web simples.</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sp>
        <p:nvSpPr>
          <p:cNvPr id="573" name="Google Shape;573;g35c6c580227_0_252"/>
          <p:cNvSpPr txBox="1"/>
          <p:nvPr/>
        </p:nvSpPr>
        <p:spPr>
          <a:xfrm>
            <a:off x="11342484" y="4073417"/>
            <a:ext cx="43911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JSON-RPC</a:t>
            </a:r>
            <a:endParaRPr/>
          </a:p>
        </p:txBody>
      </p:sp>
      <p:sp>
        <p:nvSpPr>
          <p:cNvPr id="574" name="Google Shape;574;g35c6c580227_0_252"/>
          <p:cNvSpPr txBox="1"/>
          <p:nvPr/>
        </p:nvSpPr>
        <p:spPr>
          <a:xfrm>
            <a:off x="10771156" y="4618713"/>
            <a:ext cx="6309300" cy="184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Similar a XML-RPC pero utiliza JSON para la codificación.</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a:p>
            <a:pPr indent="-161925" lvl="1" marL="323850" marR="0" rtl="0" algn="l">
              <a:lnSpc>
                <a:spcPct val="140000"/>
              </a:lnSpc>
              <a:spcBef>
                <a:spcPts val="0"/>
              </a:spcBef>
              <a:spcAft>
                <a:spcPts val="0"/>
              </a:spcAft>
              <a:buClr>
                <a:srgbClr val="FFFFFF"/>
              </a:buClr>
              <a:buSzPts val="1500"/>
              <a:buFont typeface="Arial"/>
              <a:buChar char="•"/>
            </a:pPr>
            <a:r>
              <a:rPr b="0" i="0" lang="en-US" sz="1500" u="none" cap="none" strike="noStrike">
                <a:solidFill>
                  <a:srgbClr val="FFFFFF"/>
                </a:solidFill>
                <a:latin typeface="Open Sans"/>
                <a:ea typeface="Open Sans"/>
                <a:cs typeface="Open Sans"/>
                <a:sym typeface="Open Sans"/>
              </a:rPr>
              <a:t>Ligero, fácil de leer y escribir, compatible con aplicaciones web modernas.</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Casos de Uso</a:t>
            </a:r>
            <a:r>
              <a:rPr b="0" i="0" lang="en-US" sz="1500" u="none" cap="none" strike="noStrike">
                <a:solidFill>
                  <a:srgbClr val="FFFFFF"/>
                </a:solidFill>
                <a:latin typeface="Open Sans"/>
                <a:ea typeface="Open Sans"/>
                <a:cs typeface="Open Sans"/>
                <a:sym typeface="Open Sans"/>
              </a:rPr>
              <a:t>: Aplicaciones web y móviles, APIs RESTful.</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sp>
        <p:nvSpPr>
          <p:cNvPr id="575" name="Google Shape;575;g35c6c580227_0_252"/>
          <p:cNvSpPr txBox="1"/>
          <p:nvPr/>
        </p:nvSpPr>
        <p:spPr>
          <a:xfrm>
            <a:off x="11425717" y="7521185"/>
            <a:ext cx="43911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¿CUÁL </a:t>
            </a:r>
            <a:r>
              <a:rPr b="1" i="0" lang="en-US" sz="2000" u="none" cap="none" strike="noStrike">
                <a:solidFill>
                  <a:srgbClr val="67D3CD"/>
                </a:solidFill>
                <a:latin typeface="Open Sans ExtraBold"/>
                <a:ea typeface="Open Sans ExtraBold"/>
                <a:cs typeface="Open Sans ExtraBold"/>
                <a:sym typeface="Open Sans ExtraBold"/>
              </a:rPr>
              <a:t>USAR</a:t>
            </a:r>
            <a:r>
              <a:rPr b="1" i="0" lang="en-US" sz="2000" u="none" cap="none" strike="noStrike">
                <a:solidFill>
                  <a:srgbClr val="FFFFFF"/>
                </a:solidFill>
                <a:latin typeface="Open Sans ExtraBold"/>
                <a:ea typeface="Open Sans ExtraBold"/>
                <a:cs typeface="Open Sans ExtraBold"/>
                <a:sym typeface="Open Sans ExtraBold"/>
              </a:rPr>
              <a:t>?</a:t>
            </a:r>
            <a:endParaRPr/>
          </a:p>
        </p:txBody>
      </p:sp>
      <p:sp>
        <p:nvSpPr>
          <p:cNvPr id="576" name="Google Shape;576;g35c6c580227_0_252"/>
          <p:cNvSpPr txBox="1"/>
          <p:nvPr/>
        </p:nvSpPr>
        <p:spPr>
          <a:xfrm>
            <a:off x="10596499" y="8066481"/>
            <a:ext cx="6746100" cy="2170200"/>
          </a:xfrm>
          <a:prstGeom prst="rect">
            <a:avLst/>
          </a:prstGeom>
          <a:noFill/>
          <a:ln>
            <a:noFill/>
          </a:ln>
        </p:spPr>
        <p:txBody>
          <a:bodyPr anchorCtr="0" anchor="t" bIns="0" lIns="0" spcFirstLastPara="1" rIns="0" wrap="square" tIns="0">
            <a:spAutoFit/>
          </a:bodyPr>
          <a:lstStyle/>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gRPC</a:t>
            </a:r>
            <a:r>
              <a:rPr b="0" i="0" lang="en-US" sz="1500" u="none" cap="none" strike="noStrike">
                <a:solidFill>
                  <a:srgbClr val="FFFFFF"/>
                </a:solidFill>
                <a:latin typeface="Open Sans"/>
                <a:ea typeface="Open Sans"/>
                <a:cs typeface="Open Sans"/>
                <a:sym typeface="Open Sans"/>
              </a:rPr>
              <a:t>: Comunicación entre microservicios en una arquitectura de Kubernetes.</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SOAP</a:t>
            </a:r>
            <a:r>
              <a:rPr b="0" i="0" lang="en-US" sz="1500" u="none" cap="none" strike="noStrike">
                <a:solidFill>
                  <a:srgbClr val="FFFFFF"/>
                </a:solidFill>
                <a:latin typeface="Open Sans"/>
                <a:ea typeface="Open Sans"/>
                <a:cs typeface="Open Sans"/>
                <a:sym typeface="Open Sans"/>
              </a:rPr>
              <a:t>: Servicios web financieros que requieren alta seguridad y transacciones confiables.</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JSON-RPC: </a:t>
            </a:r>
            <a:r>
              <a:rPr b="0" i="0" lang="en-US" sz="1500" u="none" cap="none" strike="noStrike">
                <a:solidFill>
                  <a:srgbClr val="FFFFFF"/>
                </a:solidFill>
                <a:latin typeface="Open Sans"/>
                <a:ea typeface="Open Sans"/>
                <a:cs typeface="Open Sans"/>
                <a:sym typeface="Open Sans"/>
              </a:rPr>
              <a:t>APIs para aplicaciones móviles que requieren respuestas rápidas y ligeras.</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pic>
        <p:nvPicPr>
          <p:cNvPr id="577" name="Google Shape;577;g35c6c580227_0_252"/>
          <p:cNvPicPr preferRelativeResize="0"/>
          <p:nvPr/>
        </p:nvPicPr>
        <p:blipFill>
          <a:blip r:embed="rId5">
            <a:alphaModFix/>
          </a:blip>
          <a:stretch>
            <a:fillRect/>
          </a:stretch>
        </p:blipFill>
        <p:spPr>
          <a:xfrm>
            <a:off x="9316950" y="1562925"/>
            <a:ext cx="1279549" cy="1279549"/>
          </a:xfrm>
          <a:prstGeom prst="rect">
            <a:avLst/>
          </a:prstGeom>
          <a:noFill/>
          <a:ln>
            <a:noFill/>
          </a:ln>
        </p:spPr>
      </p:pic>
      <p:pic>
        <p:nvPicPr>
          <p:cNvPr id="578" name="Google Shape;578;g35c6c580227_0_252"/>
          <p:cNvPicPr preferRelativeResize="0"/>
          <p:nvPr/>
        </p:nvPicPr>
        <p:blipFill>
          <a:blip r:embed="rId6">
            <a:alphaModFix/>
          </a:blip>
          <a:stretch>
            <a:fillRect/>
          </a:stretch>
        </p:blipFill>
        <p:spPr>
          <a:xfrm>
            <a:off x="9234050" y="4618725"/>
            <a:ext cx="1279550" cy="1279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35c6c580227_0_12"/>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98" name="Google Shape;98;g35c6c580227_0_12"/>
          <p:cNvGrpSpPr/>
          <p:nvPr/>
        </p:nvGrpSpPr>
        <p:grpSpPr>
          <a:xfrm>
            <a:off x="9975044" y="2453203"/>
            <a:ext cx="7764346" cy="662374"/>
            <a:chOff x="3095445" y="-87910"/>
            <a:chExt cx="5099400" cy="435000"/>
          </a:xfrm>
        </p:grpSpPr>
        <p:sp>
          <p:nvSpPr>
            <p:cNvPr id="99" name="Google Shape;99;g35c6c580227_0_12"/>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35c6c580227_0_12"/>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01" name="Google Shape;101;g35c6c580227_0_12"/>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02" name="Google Shape;102;g35c6c580227_0_12"/>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1</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2</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3</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4</a:t>
            </a:r>
            <a:endParaRPr b="0" i="0" sz="42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35c6c580227_0_36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584" name="Google Shape;584;g35c6c580227_0_367"/>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585" name="Google Shape;585;g35c6c580227_0_367"/>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586" name="Google Shape;586;g35c6c580227_0_367"/>
          <p:cNvSpPr txBox="1"/>
          <p:nvPr/>
        </p:nvSpPr>
        <p:spPr>
          <a:xfrm>
            <a:off x="4335525" y="2594750"/>
            <a:ext cx="12042600" cy="3061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endParaRPr sz="9000">
              <a:solidFill>
                <a:srgbClr val="FFFFFF"/>
              </a:solidFill>
            </a:endParaRPr>
          </a:p>
          <a:p>
            <a:pPr indent="0" lvl="0" marL="0" marR="0" rtl="0" algn="ctr">
              <a:lnSpc>
                <a:spcPct val="121000"/>
              </a:lnSpc>
              <a:spcBef>
                <a:spcPts val="0"/>
              </a:spcBef>
              <a:spcAft>
                <a:spcPts val="0"/>
              </a:spcAft>
              <a:buClr>
                <a:srgbClr val="000000"/>
              </a:buClr>
              <a:buSzPts val="9000"/>
              <a:buFont typeface="Arial"/>
              <a:buNone/>
            </a:pPr>
            <a:r>
              <a:rPr lang="en-US" sz="9000">
                <a:solidFill>
                  <a:srgbClr val="FFFFFF"/>
                </a:solidFill>
              </a:rPr>
              <a:t>gRPC</a:t>
            </a:r>
            <a:endParaRPr sz="9000">
              <a:solidFill>
                <a:srgbClr val="FFFFFF"/>
              </a:solidFill>
            </a:endParaRPr>
          </a:p>
        </p:txBody>
      </p:sp>
      <p:pic>
        <p:nvPicPr>
          <p:cNvPr id="587" name="Google Shape;587;g35c6c580227_0_367"/>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588" name="Google Shape;588;g35c6c580227_0_367"/>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589" name="Google Shape;589;g35c6c580227_0_367"/>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93" name="Shape 593"/>
        <p:cNvGrpSpPr/>
        <p:nvPr/>
      </p:nvGrpSpPr>
      <p:grpSpPr>
        <a:xfrm>
          <a:off x="0" y="0"/>
          <a:ext cx="0" cy="0"/>
          <a:chOff x="0" y="0"/>
          <a:chExt cx="0" cy="0"/>
        </a:xfrm>
      </p:grpSpPr>
      <p:sp>
        <p:nvSpPr>
          <p:cNvPr id="594" name="Google Shape;594;g35c6c580227_0_377"/>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595" name="Google Shape;595;g35c6c580227_0_377"/>
          <p:cNvSpPr txBox="1"/>
          <p:nvPr/>
        </p:nvSpPr>
        <p:spPr>
          <a:xfrm>
            <a:off x="2293040" y="1190125"/>
            <a:ext cx="13701900" cy="1108200"/>
          </a:xfrm>
          <a:prstGeom prst="rect">
            <a:avLst/>
          </a:prstGeom>
          <a:noFill/>
          <a:ln>
            <a:noFill/>
          </a:ln>
        </p:spPr>
        <p:txBody>
          <a:bodyPr anchorCtr="0" anchor="ctr" bIns="0" lIns="0" spcFirstLastPara="1" rIns="0" wrap="square" tIns="0">
            <a:noAutofit/>
          </a:bodyPr>
          <a:lstStyle/>
          <a:p>
            <a:pPr indent="0" lvl="0" marL="0" marR="0" rtl="0" algn="ctr">
              <a:lnSpc>
                <a:spcPct val="121000"/>
              </a:lnSpc>
              <a:spcBef>
                <a:spcPts val="0"/>
              </a:spcBef>
              <a:spcAft>
                <a:spcPts val="0"/>
              </a:spcAft>
              <a:buClr>
                <a:srgbClr val="000000"/>
              </a:buClr>
              <a:buSzPts val="7200"/>
              <a:buFont typeface="Arial"/>
              <a:buNone/>
            </a:pPr>
            <a:r>
              <a:rPr b="0" i="0" lang="en-US" sz="7200" u="none" cap="none" strike="noStrike">
                <a:solidFill>
                  <a:srgbClr val="FFFFFF"/>
                </a:solidFill>
                <a:latin typeface="Calibri"/>
                <a:ea typeface="Calibri"/>
                <a:cs typeface="Calibri"/>
                <a:sym typeface="Calibri"/>
              </a:rPr>
              <a:t>CONCEPTOS CLAVE APRENDIDOS</a:t>
            </a:r>
            <a:endParaRPr b="0" i="0" sz="7200" u="none" cap="none" strike="noStrike">
              <a:solidFill>
                <a:srgbClr val="FFFFFF"/>
              </a:solidFill>
              <a:latin typeface="Calibri"/>
              <a:ea typeface="Calibri"/>
              <a:cs typeface="Calibri"/>
              <a:sym typeface="Calibri"/>
            </a:endParaRPr>
          </a:p>
        </p:txBody>
      </p:sp>
      <p:grpSp>
        <p:nvGrpSpPr>
          <p:cNvPr id="596" name="Google Shape;596;g35c6c580227_0_377"/>
          <p:cNvGrpSpPr/>
          <p:nvPr/>
        </p:nvGrpSpPr>
        <p:grpSpPr>
          <a:xfrm>
            <a:off x="5348650" y="3052877"/>
            <a:ext cx="8767890" cy="4860102"/>
            <a:chOff x="0" y="-19050"/>
            <a:chExt cx="1956900" cy="2395201"/>
          </a:xfrm>
        </p:grpSpPr>
        <p:sp>
          <p:nvSpPr>
            <p:cNvPr id="597" name="Google Shape;597;g35c6c580227_0_377"/>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35c6c580227_0_377"/>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99" name="Google Shape;599;g35c6c580227_0_377"/>
          <p:cNvSpPr txBox="1"/>
          <p:nvPr/>
        </p:nvSpPr>
        <p:spPr>
          <a:xfrm>
            <a:off x="6066000" y="3721800"/>
            <a:ext cx="7333200" cy="3140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lang="en-US" sz="3200">
                <a:solidFill>
                  <a:schemeClr val="lt1"/>
                </a:solidFill>
              </a:rPr>
              <a:t>Sistemas Operativos Móviles</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Android</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iOS</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FreeRTOS</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SOAP</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gRPC</a:t>
            </a:r>
            <a:endParaRPr sz="32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03" name="Shape 603"/>
        <p:cNvGrpSpPr/>
        <p:nvPr/>
      </p:nvGrpSpPr>
      <p:grpSpPr>
        <a:xfrm>
          <a:off x="0" y="0"/>
          <a:ext cx="0" cy="0"/>
          <a:chOff x="0" y="0"/>
          <a:chExt cx="0" cy="0"/>
        </a:xfrm>
      </p:grpSpPr>
      <p:sp>
        <p:nvSpPr>
          <p:cNvPr id="604" name="Google Shape;604;g35c6c580227_0_386"/>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05" name="Google Shape;605;g35c6c580227_0_386"/>
          <p:cNvSpPr txBox="1"/>
          <p:nvPr/>
        </p:nvSpPr>
        <p:spPr>
          <a:xfrm>
            <a:off x="2293015" y="10955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606" name="Google Shape;606;g35c6c580227_0_386"/>
          <p:cNvGrpSpPr/>
          <p:nvPr/>
        </p:nvGrpSpPr>
        <p:grpSpPr>
          <a:xfrm>
            <a:off x="2293074" y="3299175"/>
            <a:ext cx="13701822" cy="4860102"/>
            <a:chOff x="0" y="-19050"/>
            <a:chExt cx="1956900" cy="2395201"/>
          </a:xfrm>
        </p:grpSpPr>
        <p:sp>
          <p:nvSpPr>
            <p:cNvPr id="607" name="Google Shape;607;g35c6c580227_0_386"/>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g35c6c580227_0_386"/>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09" name="Google Shape;609;g35c6c580227_0_386"/>
          <p:cNvSpPr txBox="1"/>
          <p:nvPr/>
        </p:nvSpPr>
        <p:spPr>
          <a:xfrm>
            <a:off x="2786676" y="4405475"/>
            <a:ext cx="127146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Innovacion: </a:t>
            </a:r>
            <a:r>
              <a:rPr lang="en-US" sz="3200">
                <a:solidFill>
                  <a:schemeClr val="lt1"/>
                </a:solidFill>
              </a:rPr>
              <a:t>Al entender las limitaciones de la </a:t>
            </a:r>
            <a:r>
              <a:rPr lang="en-US" sz="3200">
                <a:solidFill>
                  <a:schemeClr val="lt1"/>
                </a:solidFill>
              </a:rPr>
              <a:t>tecnología</a:t>
            </a:r>
            <a:r>
              <a:rPr lang="en-US" sz="3200">
                <a:solidFill>
                  <a:schemeClr val="lt1"/>
                </a:solidFill>
              </a:rPr>
              <a:t>, es inevitable buscar formas alternativas de obtener resultados, las computadoras han evolucionado muchas veces a lo largo de la historia, lo mismo ha sucedido con los sistemas operativos, de manera que es necesario continuar esa </a:t>
            </a:r>
            <a:r>
              <a:rPr lang="en-US" sz="3200">
                <a:solidFill>
                  <a:schemeClr val="lt1"/>
                </a:solidFill>
              </a:rPr>
              <a:t>evolución</a:t>
            </a:r>
            <a:r>
              <a:rPr lang="en-US" sz="3200">
                <a:solidFill>
                  <a:schemeClr val="lt1"/>
                </a:solidFill>
              </a:rPr>
              <a:t> e </a:t>
            </a:r>
            <a:r>
              <a:rPr lang="en-US" sz="3200">
                <a:solidFill>
                  <a:schemeClr val="lt1"/>
                </a:solidFill>
              </a:rPr>
              <a:t>innovación</a:t>
            </a:r>
            <a:r>
              <a:rPr lang="en-US" sz="3200">
                <a:solidFill>
                  <a:schemeClr val="lt1"/>
                </a:solidFill>
              </a:rPr>
              <a:t>.</a:t>
            </a:r>
            <a:endParaRPr i="0" sz="3200" u="none" cap="none" strike="noStrike">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13" name="Shape 613"/>
        <p:cNvGrpSpPr/>
        <p:nvPr/>
      </p:nvGrpSpPr>
      <p:grpSpPr>
        <a:xfrm>
          <a:off x="0" y="0"/>
          <a:ext cx="0" cy="0"/>
          <a:chOff x="0" y="0"/>
          <a:chExt cx="0" cy="0"/>
        </a:xfrm>
      </p:grpSpPr>
      <p:grpSp>
        <p:nvGrpSpPr>
          <p:cNvPr id="614" name="Google Shape;614;p12"/>
          <p:cNvGrpSpPr/>
          <p:nvPr/>
        </p:nvGrpSpPr>
        <p:grpSpPr>
          <a:xfrm>
            <a:off x="6725937" y="6354796"/>
            <a:ext cx="4836125" cy="1241011"/>
            <a:chOff x="0" y="-19050"/>
            <a:chExt cx="1273712" cy="326851"/>
          </a:xfrm>
        </p:grpSpPr>
        <p:sp>
          <p:nvSpPr>
            <p:cNvPr id="615" name="Google Shape;615;p12"/>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2"/>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7" name="Google Shape;617;p12"/>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10500" u="none" cap="none" strike="noStrike">
                <a:solidFill>
                  <a:srgbClr val="FFFFFF"/>
                </a:solidFill>
                <a:latin typeface="Arial"/>
                <a:ea typeface="Arial"/>
                <a:cs typeface="Arial"/>
                <a:sym typeface="Arial"/>
              </a:rPr>
              <a:t>¡GRACIAS POR LA ATENCIÓN!</a:t>
            </a:r>
            <a:endParaRPr/>
          </a:p>
        </p:txBody>
      </p:sp>
      <p:sp>
        <p:nvSpPr>
          <p:cNvPr id="618" name="Google Shape;618;p12"/>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¿Dudas?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35c6c580227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08" name="Google Shape;108;g35c6c580227_0_21"/>
          <p:cNvSpPr txBox="1"/>
          <p:nvPr/>
        </p:nvSpPr>
        <p:spPr>
          <a:xfrm>
            <a:off x="5991825" y="2920050"/>
            <a:ext cx="11501100" cy="53565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Características del sistema operativo móvil (Android, iOS)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Características del sistema operativo integrado (FreeRTOS)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Restricciones de recursos en sistemas integrados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Compilación cruzada y desarrollo para plataformas integradas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Llamadas a procedimientos remotos (RPC)</a:t>
            </a:r>
            <a:endParaRPr sz="4200">
              <a:solidFill>
                <a:schemeClr val="lt1"/>
              </a:solidFill>
              <a:latin typeface="Calibri"/>
              <a:ea typeface="Calibri"/>
              <a:cs typeface="Calibri"/>
              <a:sym typeface="Calibri"/>
            </a:endParaRPr>
          </a:p>
        </p:txBody>
      </p:sp>
      <p:grpSp>
        <p:nvGrpSpPr>
          <p:cNvPr id="109" name="Google Shape;109;g35c6c580227_0_21"/>
          <p:cNvGrpSpPr/>
          <p:nvPr/>
        </p:nvGrpSpPr>
        <p:grpSpPr>
          <a:xfrm>
            <a:off x="5261819" y="1886650"/>
            <a:ext cx="7764346" cy="662377"/>
            <a:chOff x="5261919" y="2543550"/>
            <a:chExt cx="7764346" cy="662377"/>
          </a:xfrm>
        </p:grpSpPr>
        <p:grpSp>
          <p:nvGrpSpPr>
            <p:cNvPr id="110" name="Google Shape;110;g35c6c580227_0_21"/>
            <p:cNvGrpSpPr/>
            <p:nvPr/>
          </p:nvGrpSpPr>
          <p:grpSpPr>
            <a:xfrm>
              <a:off x="5261919" y="2543553"/>
              <a:ext cx="7764346" cy="662374"/>
              <a:chOff x="0" y="-28575"/>
              <a:chExt cx="5099400" cy="435000"/>
            </a:xfrm>
          </p:grpSpPr>
          <p:sp>
            <p:nvSpPr>
              <p:cNvPr id="111" name="Google Shape;111;g35c6c580227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5c6c580227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13" name="Google Shape;113;g35c6c580227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14" name="Google Shape;114;g35c6c580227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18" name="Shape 118"/>
        <p:cNvGrpSpPr/>
        <p:nvPr/>
      </p:nvGrpSpPr>
      <p:grpSpPr>
        <a:xfrm>
          <a:off x="0" y="0"/>
          <a:ext cx="0" cy="0"/>
          <a:chOff x="0" y="0"/>
          <a:chExt cx="0" cy="0"/>
        </a:xfrm>
      </p:grpSpPr>
      <p:grpSp>
        <p:nvGrpSpPr>
          <p:cNvPr id="119" name="Google Shape;119;g35c6c580227_0_32"/>
          <p:cNvGrpSpPr/>
          <p:nvPr/>
        </p:nvGrpSpPr>
        <p:grpSpPr>
          <a:xfrm>
            <a:off x="3300300" y="3865649"/>
            <a:ext cx="11687426" cy="2780189"/>
            <a:chOff x="0" y="-19050"/>
            <a:chExt cx="1876865" cy="1078889"/>
          </a:xfrm>
        </p:grpSpPr>
        <p:sp>
          <p:nvSpPr>
            <p:cNvPr id="120" name="Google Shape;120;g35c6c580227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35c6c580227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g35c6c580227_0_32"/>
          <p:cNvGrpSpPr/>
          <p:nvPr/>
        </p:nvGrpSpPr>
        <p:grpSpPr>
          <a:xfrm>
            <a:off x="3713601" y="4575230"/>
            <a:ext cx="1136538" cy="1136538"/>
            <a:chOff x="0" y="0"/>
            <a:chExt cx="812800" cy="812800"/>
          </a:xfrm>
        </p:grpSpPr>
        <p:sp>
          <p:nvSpPr>
            <p:cNvPr id="123" name="Google Shape;123;g35c6c580227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c6c580227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5" name="Google Shape;125;g35c6c580227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26" name="Google Shape;126;g35c6c580227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27" name="Google Shape;127;g35c6c580227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28" name="Google Shape;128;g35c6c580227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29" name="Google Shape;129;g35c6c580227_0_32"/>
          <p:cNvSpPr txBox="1"/>
          <p:nvPr/>
        </p:nvSpPr>
        <p:spPr>
          <a:xfrm>
            <a:off x="5040450" y="4336154"/>
            <a:ext cx="9287400" cy="15084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Evaluar sistemas operativos para soluciones específicas.</a:t>
            </a:r>
            <a:endParaRPr sz="20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3" name="Shape 133"/>
        <p:cNvGrpSpPr/>
        <p:nvPr/>
      </p:nvGrpSpPr>
      <p:grpSpPr>
        <a:xfrm>
          <a:off x="0" y="0"/>
          <a:ext cx="0" cy="0"/>
          <a:chOff x="0" y="0"/>
          <a:chExt cx="0" cy="0"/>
        </a:xfrm>
      </p:grpSpPr>
      <p:sp>
        <p:nvSpPr>
          <p:cNvPr id="134" name="Google Shape;134;g35c6c580227_0_4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5" name="Google Shape;135;g35c6c580227_0_46"/>
          <p:cNvSpPr/>
          <p:nvPr/>
        </p:nvSpPr>
        <p:spPr>
          <a:xfrm rot="5219233">
            <a:off x="14155871" y="6322918"/>
            <a:ext cx="5902851" cy="5858581"/>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136" name="Google Shape;136;g35c6c580227_0_46"/>
          <p:cNvSpPr/>
          <p:nvPr/>
        </p:nvSpPr>
        <p:spPr>
          <a:xfrm>
            <a:off x="-2979701" y="-299704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5">
              <a:alphaModFix/>
            </a:blip>
            <a:stretch>
              <a:fillRect b="0" l="0" r="0" t="0"/>
            </a:stretch>
          </a:blipFill>
          <a:ln>
            <a:noFill/>
          </a:ln>
        </p:spPr>
      </p:sp>
      <p:sp>
        <p:nvSpPr>
          <p:cNvPr id="137" name="Google Shape;137;g35c6c580227_0_46"/>
          <p:cNvSpPr txBox="1"/>
          <p:nvPr/>
        </p:nvSpPr>
        <p:spPr>
          <a:xfrm>
            <a:off x="3503670" y="3921728"/>
            <a:ext cx="11280600" cy="3834900"/>
          </a:xfrm>
          <a:prstGeom prst="rect">
            <a:avLst/>
          </a:prstGeom>
          <a:noFill/>
          <a:ln>
            <a:noFill/>
          </a:ln>
        </p:spPr>
        <p:txBody>
          <a:bodyPr anchorCtr="0" anchor="t" bIns="0" lIns="0" spcFirstLastPara="1" rIns="0" wrap="square" tIns="0">
            <a:spAutoFit/>
          </a:bodyPr>
          <a:lstStyle/>
          <a:p>
            <a:pPr indent="0" lvl="0" marL="0" marR="0" rtl="0" algn="ctr">
              <a:lnSpc>
                <a:spcPct val="107007"/>
              </a:lnSpc>
              <a:spcBef>
                <a:spcPts val="0"/>
              </a:spcBef>
              <a:spcAft>
                <a:spcPts val="0"/>
              </a:spcAft>
              <a:buNone/>
            </a:pPr>
            <a:r>
              <a:rPr lang="en-US" sz="7933">
                <a:solidFill>
                  <a:srgbClr val="FFFFFF"/>
                </a:solidFill>
              </a:rPr>
              <a:t>SISTEMAS OPERATIVOS MÓVILES E INTEGRADOS</a:t>
            </a:r>
            <a:endParaRPr sz="7933">
              <a:solidFill>
                <a:srgbClr val="FFFFFF"/>
              </a:solidFill>
            </a:endParaRPr>
          </a:p>
        </p:txBody>
      </p:sp>
      <p:grpSp>
        <p:nvGrpSpPr>
          <p:cNvPr id="138" name="Google Shape;138;g35c6c580227_0_46"/>
          <p:cNvGrpSpPr/>
          <p:nvPr/>
        </p:nvGrpSpPr>
        <p:grpSpPr>
          <a:xfrm>
            <a:off x="5261794" y="3102922"/>
            <a:ext cx="7764346" cy="662375"/>
            <a:chOff x="0" y="-28575"/>
            <a:chExt cx="5099400" cy="435000"/>
          </a:xfrm>
        </p:grpSpPr>
        <p:sp>
          <p:nvSpPr>
            <p:cNvPr id="139" name="Google Shape;139;g35c6c580227_0_46"/>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35c6c580227_0_46"/>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None/>
              </a:pPr>
              <a:r>
                <a:rPr b="1" i="0" lang="en-US" sz="2325" u="none" cap="none" strike="noStrike">
                  <a:solidFill>
                    <a:srgbClr val="000000"/>
                  </a:solidFill>
                  <a:latin typeface="Montserrat"/>
                  <a:ea typeface="Montserrat"/>
                  <a:cs typeface="Montserrat"/>
                  <a:sym typeface="Montserrat"/>
                </a:rPr>
                <a:t>LABORATORIO SISTEMAS OPERATIVOS 2</a:t>
              </a:r>
              <a:endParaRPr/>
            </a:p>
          </p:txBody>
        </p:sp>
      </p:grpSp>
      <p:sp>
        <p:nvSpPr>
          <p:cNvPr id="141" name="Google Shape;141;g35c6c580227_0_46"/>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45" name="Shape 145"/>
        <p:cNvGrpSpPr/>
        <p:nvPr/>
      </p:nvGrpSpPr>
      <p:grpSpPr>
        <a:xfrm>
          <a:off x="0" y="0"/>
          <a:ext cx="0" cy="0"/>
          <a:chOff x="0" y="0"/>
          <a:chExt cx="0" cy="0"/>
        </a:xfrm>
      </p:grpSpPr>
      <p:grpSp>
        <p:nvGrpSpPr>
          <p:cNvPr id="146" name="Google Shape;146;p2"/>
          <p:cNvGrpSpPr/>
          <p:nvPr/>
        </p:nvGrpSpPr>
        <p:grpSpPr>
          <a:xfrm>
            <a:off x="1887407" y="3059756"/>
            <a:ext cx="7390943" cy="2384117"/>
            <a:chOff x="0" y="-19050"/>
            <a:chExt cx="1946586" cy="627916"/>
          </a:xfrm>
        </p:grpSpPr>
        <p:sp>
          <p:nvSpPr>
            <p:cNvPr id="147" name="Google Shape;147;p2"/>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 name="Google Shape;149;p2"/>
          <p:cNvGrpSpPr/>
          <p:nvPr/>
        </p:nvGrpSpPr>
        <p:grpSpPr>
          <a:xfrm>
            <a:off x="1887407" y="5847318"/>
            <a:ext cx="7390943" cy="2781456"/>
            <a:chOff x="0" y="-19050"/>
            <a:chExt cx="1946586" cy="732565"/>
          </a:xfrm>
        </p:grpSpPr>
        <p:sp>
          <p:nvSpPr>
            <p:cNvPr id="150" name="Google Shape;150;p2"/>
            <p:cNvSpPr/>
            <p:nvPr/>
          </p:nvSpPr>
          <p:spPr>
            <a:xfrm>
              <a:off x="0" y="0"/>
              <a:ext cx="1946586" cy="713515"/>
            </a:xfrm>
            <a:custGeom>
              <a:rect b="b" l="l" r="r" t="t"/>
              <a:pathLst>
                <a:path extrusionOk="0" h="713515" w="1946586">
                  <a:moveTo>
                    <a:pt x="52374" y="0"/>
                  </a:moveTo>
                  <a:lnTo>
                    <a:pt x="1894212" y="0"/>
                  </a:lnTo>
                  <a:cubicBezTo>
                    <a:pt x="1908102" y="0"/>
                    <a:pt x="1921424" y="5518"/>
                    <a:pt x="1931246" y="15340"/>
                  </a:cubicBezTo>
                  <a:cubicBezTo>
                    <a:pt x="1941068" y="25162"/>
                    <a:pt x="1946586" y="38484"/>
                    <a:pt x="1946586" y="52374"/>
                  </a:cubicBezTo>
                  <a:lnTo>
                    <a:pt x="1946586" y="661140"/>
                  </a:lnTo>
                  <a:cubicBezTo>
                    <a:pt x="1946586" y="675031"/>
                    <a:pt x="1941068" y="688352"/>
                    <a:pt x="1931246" y="698174"/>
                  </a:cubicBezTo>
                  <a:cubicBezTo>
                    <a:pt x="1921424" y="707997"/>
                    <a:pt x="1908102" y="713515"/>
                    <a:pt x="1894212" y="713515"/>
                  </a:cubicBezTo>
                  <a:lnTo>
                    <a:pt x="52374" y="713515"/>
                  </a:lnTo>
                  <a:cubicBezTo>
                    <a:pt x="23449" y="713515"/>
                    <a:pt x="0" y="690066"/>
                    <a:pt x="0" y="661140"/>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txBox="1"/>
            <p:nvPr/>
          </p:nvSpPr>
          <p:spPr>
            <a:xfrm>
              <a:off x="0" y="-19050"/>
              <a:ext cx="1946586" cy="73256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2" name="Google Shape;152;p2"/>
          <p:cNvGrpSpPr/>
          <p:nvPr/>
        </p:nvGrpSpPr>
        <p:grpSpPr>
          <a:xfrm>
            <a:off x="11171402" y="2273687"/>
            <a:ext cx="5623113" cy="6885593"/>
            <a:chOff x="0" y="-28575"/>
            <a:chExt cx="1919734" cy="2350745"/>
          </a:xfrm>
        </p:grpSpPr>
        <p:sp>
          <p:nvSpPr>
            <p:cNvPr id="153" name="Google Shape;153;p2"/>
            <p:cNvSpPr/>
            <p:nvPr/>
          </p:nvSpPr>
          <p:spPr>
            <a:xfrm>
              <a:off x="0" y="0"/>
              <a:ext cx="1919734" cy="2322170"/>
            </a:xfrm>
            <a:custGeom>
              <a:rect b="b" l="l" r="r" t="t"/>
              <a:pathLst>
                <a:path extrusionOk="0" h="2322170" w="1919734">
                  <a:moveTo>
                    <a:pt x="70217" y="0"/>
                  </a:moveTo>
                  <a:lnTo>
                    <a:pt x="1849517" y="0"/>
                  </a:lnTo>
                  <a:cubicBezTo>
                    <a:pt x="1888296" y="0"/>
                    <a:pt x="1919734" y="31437"/>
                    <a:pt x="1919734" y="70217"/>
                  </a:cubicBezTo>
                  <a:lnTo>
                    <a:pt x="1919734" y="2251953"/>
                  </a:lnTo>
                  <a:cubicBezTo>
                    <a:pt x="1919734" y="2270576"/>
                    <a:pt x="1912336" y="2288436"/>
                    <a:pt x="1899168" y="2301604"/>
                  </a:cubicBezTo>
                  <a:cubicBezTo>
                    <a:pt x="1885999" y="2314772"/>
                    <a:pt x="1868139" y="2322170"/>
                    <a:pt x="1849517" y="2322170"/>
                  </a:cubicBezTo>
                  <a:lnTo>
                    <a:pt x="70217" y="2322170"/>
                  </a:lnTo>
                  <a:cubicBezTo>
                    <a:pt x="51594" y="2322170"/>
                    <a:pt x="33734" y="2314772"/>
                    <a:pt x="20566" y="2301604"/>
                  </a:cubicBezTo>
                  <a:cubicBezTo>
                    <a:pt x="7398" y="2288436"/>
                    <a:pt x="0" y="2270576"/>
                    <a:pt x="0" y="2251953"/>
                  </a:cubicBezTo>
                  <a:lnTo>
                    <a:pt x="0" y="70217"/>
                  </a:lnTo>
                  <a:cubicBezTo>
                    <a:pt x="0" y="51594"/>
                    <a:pt x="7398" y="33734"/>
                    <a:pt x="20566" y="20566"/>
                  </a:cubicBezTo>
                  <a:cubicBezTo>
                    <a:pt x="33734" y="7398"/>
                    <a:pt x="51594" y="0"/>
                    <a:pt x="7021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txBox="1"/>
            <p:nvPr/>
          </p:nvSpPr>
          <p:spPr>
            <a:xfrm>
              <a:off x="0" y="-28575"/>
              <a:ext cx="1919734" cy="235074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55" name="Google Shape;155;p2"/>
          <p:cNvCxnSpPr/>
          <p:nvPr/>
        </p:nvCxnSpPr>
        <p:spPr>
          <a:xfrm>
            <a:off x="11478729" y="8289323"/>
            <a:ext cx="5008459" cy="0"/>
          </a:xfrm>
          <a:prstGeom prst="straightConnector1">
            <a:avLst/>
          </a:prstGeom>
          <a:noFill/>
          <a:ln cap="flat" cmpd="sng" w="28575">
            <a:solidFill>
              <a:srgbClr val="FFFFFF"/>
            </a:solidFill>
            <a:prstDash val="solid"/>
            <a:round/>
            <a:headEnd len="sm" w="sm" type="none"/>
            <a:tailEnd len="sm" w="sm" type="none"/>
          </a:ln>
        </p:spPr>
      </p:cxnSp>
      <p:cxnSp>
        <p:nvCxnSpPr>
          <p:cNvPr id="156" name="Google Shape;156;p2"/>
          <p:cNvCxnSpPr/>
          <p:nvPr/>
        </p:nvCxnSpPr>
        <p:spPr>
          <a:xfrm>
            <a:off x="11415499" y="3327909"/>
            <a:ext cx="5008459" cy="0"/>
          </a:xfrm>
          <a:prstGeom prst="straightConnector1">
            <a:avLst/>
          </a:prstGeom>
          <a:noFill/>
          <a:ln cap="flat" cmpd="sng" w="28575">
            <a:solidFill>
              <a:srgbClr val="FFFFFF"/>
            </a:solidFill>
            <a:prstDash val="solid"/>
            <a:round/>
            <a:headEnd len="sm" w="sm" type="none"/>
            <a:tailEnd len="sm" w="sm" type="none"/>
          </a:ln>
        </p:spPr>
      </p:cxnSp>
      <p:sp>
        <p:nvSpPr>
          <p:cNvPr id="157" name="Google Shape;157;p2"/>
          <p:cNvSpPr/>
          <p:nvPr/>
        </p:nvSpPr>
        <p:spPr>
          <a:xfrm>
            <a:off x="11587205" y="4461005"/>
            <a:ext cx="4791507" cy="2695223"/>
          </a:xfrm>
          <a:custGeom>
            <a:rect b="b" l="l" r="r" t="t"/>
            <a:pathLst>
              <a:path extrusionOk="0" h="2695223" w="4791507">
                <a:moveTo>
                  <a:pt x="0" y="0"/>
                </a:moveTo>
                <a:lnTo>
                  <a:pt x="4791507" y="0"/>
                </a:lnTo>
                <a:lnTo>
                  <a:pt x="4791507" y="2695222"/>
                </a:lnTo>
                <a:lnTo>
                  <a:pt x="0" y="2695222"/>
                </a:lnTo>
                <a:lnTo>
                  <a:pt x="0" y="0"/>
                </a:lnTo>
                <a:close/>
              </a:path>
            </a:pathLst>
          </a:custGeom>
          <a:blipFill rotWithShape="1">
            <a:blip r:embed="rId3">
              <a:alphaModFix/>
            </a:blip>
            <a:stretch>
              <a:fillRect b="0" l="0" r="0" t="0"/>
            </a:stretch>
          </a:blipFill>
          <a:ln>
            <a:noFill/>
          </a:ln>
        </p:spPr>
      </p:sp>
      <p:sp>
        <p:nvSpPr>
          <p:cNvPr id="158" name="Google Shape;158;p2"/>
          <p:cNvSpPr txBox="1"/>
          <p:nvPr/>
        </p:nvSpPr>
        <p:spPr>
          <a:xfrm>
            <a:off x="1028700" y="108997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ACFDDB"/>
                </a:solidFill>
                <a:latin typeface="Arial"/>
                <a:ea typeface="Arial"/>
                <a:cs typeface="Arial"/>
                <a:sym typeface="Arial"/>
              </a:rPr>
              <a:t>SO </a:t>
            </a:r>
            <a:r>
              <a:rPr b="0" i="0" lang="en-US" sz="5000" u="none" cap="none" strike="noStrike">
                <a:solidFill>
                  <a:srgbClr val="FFFFFF"/>
                </a:solidFill>
                <a:latin typeface="Arial"/>
                <a:ea typeface="Arial"/>
                <a:cs typeface="Arial"/>
                <a:sym typeface="Arial"/>
              </a:rPr>
              <a:t>MOVILES - INTEGRADOS</a:t>
            </a:r>
            <a:endParaRPr/>
          </a:p>
        </p:txBody>
      </p:sp>
      <p:sp>
        <p:nvSpPr>
          <p:cNvPr id="159" name="Google Shape;159;p2"/>
          <p:cNvSpPr txBox="1"/>
          <p:nvPr/>
        </p:nvSpPr>
        <p:spPr>
          <a:xfrm>
            <a:off x="3706674" y="3662195"/>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Sistemas Operativos Móviles</a:t>
            </a:r>
            <a:endParaRPr/>
          </a:p>
        </p:txBody>
      </p:sp>
      <p:sp>
        <p:nvSpPr>
          <p:cNvPr id="160" name="Google Shape;160;p2"/>
          <p:cNvSpPr txBox="1"/>
          <p:nvPr/>
        </p:nvSpPr>
        <p:spPr>
          <a:xfrm>
            <a:off x="3434450" y="4066100"/>
            <a:ext cx="5553900" cy="12006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Son plataformas de software diseñadas para gestionar y operar el hardware de dispositivos móviles, como smartphones y tablets. Proporcionan el entorno necesario para la ejecución de aplicaciones y la interacción del </a:t>
            </a:r>
            <a:r>
              <a:rPr lang="en-US" sz="1500">
                <a:solidFill>
                  <a:srgbClr val="FFFFFF"/>
                </a:solidFill>
                <a:latin typeface="Open Sans"/>
                <a:ea typeface="Open Sans"/>
                <a:cs typeface="Open Sans"/>
                <a:sym typeface="Open Sans"/>
              </a:rPr>
              <a:t>usuario</a:t>
            </a:r>
            <a:endParaRPr/>
          </a:p>
        </p:txBody>
      </p:sp>
      <p:sp>
        <p:nvSpPr>
          <p:cNvPr id="161" name="Google Shape;161;p2"/>
          <p:cNvSpPr txBox="1"/>
          <p:nvPr/>
        </p:nvSpPr>
        <p:spPr>
          <a:xfrm>
            <a:off x="3706674" y="6449757"/>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Sistemas Operativos Integrados</a:t>
            </a:r>
            <a:endParaRPr/>
          </a:p>
        </p:txBody>
      </p:sp>
      <p:sp>
        <p:nvSpPr>
          <p:cNvPr id="162" name="Google Shape;162;p2"/>
          <p:cNvSpPr txBox="1"/>
          <p:nvPr/>
        </p:nvSpPr>
        <p:spPr>
          <a:xfrm>
            <a:off x="3570576" y="6856150"/>
            <a:ext cx="5417700" cy="152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Son sistemas diseñados para controlar dispositivos específicos y realizar tareas dedicadas en tiempo real. Se centran en la eficiencia y la optimización de recursos, siendo comunes en electrodomésticos inteligentes, sistemas de control industrial y dispositivos IoT.</a:t>
            </a:r>
            <a:endParaRPr/>
          </a:p>
        </p:txBody>
      </p:sp>
      <p:pic>
        <p:nvPicPr>
          <p:cNvPr id="163" name="Google Shape;163;p2"/>
          <p:cNvPicPr preferRelativeResize="0"/>
          <p:nvPr/>
        </p:nvPicPr>
        <p:blipFill>
          <a:blip r:embed="rId4">
            <a:alphaModFix/>
          </a:blip>
          <a:stretch>
            <a:fillRect/>
          </a:stretch>
        </p:blipFill>
        <p:spPr>
          <a:xfrm>
            <a:off x="1291725" y="3560888"/>
            <a:ext cx="1381875" cy="1381875"/>
          </a:xfrm>
          <a:prstGeom prst="rect">
            <a:avLst/>
          </a:prstGeom>
          <a:noFill/>
          <a:ln>
            <a:noFill/>
          </a:ln>
        </p:spPr>
      </p:pic>
      <p:pic>
        <p:nvPicPr>
          <p:cNvPr id="164" name="Google Shape;164;p2"/>
          <p:cNvPicPr preferRelativeResize="0"/>
          <p:nvPr/>
        </p:nvPicPr>
        <p:blipFill>
          <a:blip r:embed="rId5">
            <a:alphaModFix/>
          </a:blip>
          <a:stretch>
            <a:fillRect/>
          </a:stretch>
        </p:blipFill>
        <p:spPr>
          <a:xfrm>
            <a:off x="1291725" y="6646599"/>
            <a:ext cx="1381875" cy="13866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8" name="Shape 168"/>
        <p:cNvGrpSpPr/>
        <p:nvPr/>
      </p:nvGrpSpPr>
      <p:grpSpPr>
        <a:xfrm>
          <a:off x="0" y="0"/>
          <a:ext cx="0" cy="0"/>
          <a:chOff x="0" y="0"/>
          <a:chExt cx="0" cy="0"/>
        </a:xfrm>
      </p:grpSpPr>
      <p:sp>
        <p:nvSpPr>
          <p:cNvPr id="169" name="Google Shape;169;p3"/>
          <p:cNvSpPr/>
          <p:nvPr/>
        </p:nvSpPr>
        <p:spPr>
          <a:xfrm rot="-10164411">
            <a:off x="-2246901" y="-3921303"/>
            <a:ext cx="25064564" cy="17089476"/>
          </a:xfrm>
          <a:custGeom>
            <a:rect b="b" l="l" r="r" t="t"/>
            <a:pathLst>
              <a:path extrusionOk="0" h="17089476" w="25064564">
                <a:moveTo>
                  <a:pt x="0" y="0"/>
                </a:moveTo>
                <a:lnTo>
                  <a:pt x="25064564" y="0"/>
                </a:lnTo>
                <a:lnTo>
                  <a:pt x="25064564" y="17089476"/>
                </a:lnTo>
                <a:lnTo>
                  <a:pt x="0" y="17089476"/>
                </a:lnTo>
                <a:lnTo>
                  <a:pt x="0" y="0"/>
                </a:lnTo>
                <a:close/>
              </a:path>
            </a:pathLst>
          </a:custGeom>
          <a:blipFill rotWithShape="1">
            <a:blip r:embed="rId3">
              <a:alphaModFix/>
            </a:blip>
            <a:stretch>
              <a:fillRect b="0" l="0" r="0" t="0"/>
            </a:stretch>
          </a:blipFill>
          <a:ln>
            <a:noFill/>
          </a:ln>
        </p:spPr>
      </p:sp>
      <p:grpSp>
        <p:nvGrpSpPr>
          <p:cNvPr id="170" name="Google Shape;170;p3"/>
          <p:cNvGrpSpPr/>
          <p:nvPr/>
        </p:nvGrpSpPr>
        <p:grpSpPr>
          <a:xfrm>
            <a:off x="1028700" y="2657722"/>
            <a:ext cx="5104171" cy="6600578"/>
            <a:chOff x="0" y="-19050"/>
            <a:chExt cx="1029031" cy="1330715"/>
          </a:xfrm>
        </p:grpSpPr>
        <p:sp>
          <p:nvSpPr>
            <p:cNvPr id="171" name="Google Shape;171;p3"/>
            <p:cNvSpPr/>
            <p:nvPr/>
          </p:nvSpPr>
          <p:spPr>
            <a:xfrm>
              <a:off x="0" y="0"/>
              <a:ext cx="1029031" cy="1311665"/>
            </a:xfrm>
            <a:custGeom>
              <a:rect b="b" l="l" r="r" t="t"/>
              <a:pathLst>
                <a:path extrusionOk="0" h="1311665" w="1029031">
                  <a:moveTo>
                    <a:pt x="75839" y="0"/>
                  </a:moveTo>
                  <a:lnTo>
                    <a:pt x="953191" y="0"/>
                  </a:lnTo>
                  <a:cubicBezTo>
                    <a:pt x="995076" y="0"/>
                    <a:pt x="1029031" y="33954"/>
                    <a:pt x="1029031" y="75839"/>
                  </a:cubicBezTo>
                  <a:lnTo>
                    <a:pt x="1029031" y="1235826"/>
                  </a:lnTo>
                  <a:cubicBezTo>
                    <a:pt x="1029031" y="1277711"/>
                    <a:pt x="995076" y="1311665"/>
                    <a:pt x="953191" y="1311665"/>
                  </a:cubicBezTo>
                  <a:lnTo>
                    <a:pt x="75839" y="1311665"/>
                  </a:lnTo>
                  <a:cubicBezTo>
                    <a:pt x="33954" y="1311665"/>
                    <a:pt x="0" y="1277711"/>
                    <a:pt x="0" y="1235826"/>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txBox="1"/>
            <p:nvPr/>
          </p:nvSpPr>
          <p:spPr>
            <a:xfrm>
              <a:off x="0" y="-19050"/>
              <a:ext cx="1029031" cy="133071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3" name="Google Shape;173;p3"/>
          <p:cNvSpPr txBox="1"/>
          <p:nvPr/>
        </p:nvSpPr>
        <p:spPr>
          <a:xfrm>
            <a:off x="1307349" y="3235917"/>
            <a:ext cx="4825522" cy="5680633"/>
          </a:xfrm>
          <a:prstGeom prst="rect">
            <a:avLst/>
          </a:prstGeom>
          <a:noFill/>
          <a:ln>
            <a:noFill/>
          </a:ln>
        </p:spPr>
        <p:txBody>
          <a:bodyPr anchorCtr="0" anchor="t" bIns="0" lIns="0" spcFirstLastPara="1" rIns="0" wrap="square" tIns="0">
            <a:spAutoFit/>
          </a:bodyPr>
          <a:lstStyle/>
          <a:p>
            <a:pPr indent="0" lvl="0" marL="0" marR="0" rtl="0" algn="l">
              <a:lnSpc>
                <a:spcPct val="141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29959"/>
              </a:lnSpc>
              <a:spcBef>
                <a:spcPts val="0"/>
              </a:spcBef>
              <a:spcAft>
                <a:spcPts val="0"/>
              </a:spcAft>
              <a:buNone/>
            </a:pPr>
            <a:r>
              <a:rPr b="1" i="0" lang="en-US" sz="1956" u="none" cap="none" strike="noStrike">
                <a:solidFill>
                  <a:srgbClr val="FFFFFF"/>
                </a:solidFill>
                <a:latin typeface="Montserrat"/>
                <a:ea typeface="Montserrat"/>
                <a:cs typeface="Montserrat"/>
                <a:sym typeface="Montserrat"/>
              </a:rPr>
              <a:t>Interfaz de Usuario: </a:t>
            </a:r>
            <a:r>
              <a:rPr b="0" i="0" lang="en-US" sz="1956" u="none" cap="none" strike="noStrike">
                <a:solidFill>
                  <a:srgbClr val="FFFFFF"/>
                </a:solidFill>
                <a:latin typeface="Montserrat"/>
                <a:ea typeface="Montserrat"/>
                <a:cs typeface="Montserrat"/>
                <a:sym typeface="Montserrat"/>
              </a:rPr>
              <a:t> </a:t>
            </a:r>
            <a:endParaRPr/>
          </a:p>
          <a:p>
            <a:pPr indent="-211153" lvl="1" marL="422308" marR="0" rtl="0" algn="l">
              <a:lnSpc>
                <a:spcPct val="129959"/>
              </a:lnSpc>
              <a:spcBef>
                <a:spcPts val="0"/>
              </a:spcBef>
              <a:spcAft>
                <a:spcPts val="0"/>
              </a:spcAft>
              <a:buClr>
                <a:srgbClr val="FFFFFF"/>
              </a:buClr>
              <a:buSzPts val="1956"/>
              <a:buFont typeface="Arial"/>
              <a:buChar char="•"/>
            </a:pPr>
            <a:r>
              <a:rPr b="0" i="0" lang="en-US" sz="1956" u="none" cap="none" strike="noStrike">
                <a:solidFill>
                  <a:srgbClr val="FFFFFF"/>
                </a:solidFill>
                <a:latin typeface="Montserrat"/>
                <a:ea typeface="Montserrat"/>
                <a:cs typeface="Montserrat"/>
                <a:sym typeface="Montserrat"/>
              </a:rPr>
              <a:t>Los sistemas operativos móviles suelen ofrecer interfaces gráficas ricas y táctiles, facilitando la interacción del usuario a través de pantallas sensibles al tacto.</a:t>
            </a:r>
            <a:endParaRPr/>
          </a:p>
          <a:p>
            <a:pPr indent="0" lvl="0" marL="0" marR="0" rtl="0" algn="l">
              <a:lnSpc>
                <a:spcPct val="129959"/>
              </a:lnSpc>
              <a:spcBef>
                <a:spcPts val="0"/>
              </a:spcBef>
              <a:spcAft>
                <a:spcPts val="0"/>
              </a:spcAft>
              <a:buNone/>
            </a:pPr>
            <a:r>
              <a:t/>
            </a:r>
            <a:endParaRPr b="0" i="0" sz="1956" u="none" cap="none" strike="noStrike">
              <a:solidFill>
                <a:srgbClr val="FFFFFF"/>
              </a:solidFill>
              <a:latin typeface="Montserrat"/>
              <a:ea typeface="Montserrat"/>
              <a:cs typeface="Montserrat"/>
              <a:sym typeface="Montserrat"/>
            </a:endParaRPr>
          </a:p>
          <a:p>
            <a:pPr indent="-211153" lvl="1" marL="422308" marR="0" rtl="0" algn="l">
              <a:lnSpc>
                <a:spcPct val="129959"/>
              </a:lnSpc>
              <a:spcBef>
                <a:spcPts val="0"/>
              </a:spcBef>
              <a:spcAft>
                <a:spcPts val="0"/>
              </a:spcAft>
              <a:buClr>
                <a:srgbClr val="FFFFFF"/>
              </a:buClr>
              <a:buSzPts val="1956"/>
              <a:buFont typeface="Arial"/>
              <a:buChar char="•"/>
            </a:pPr>
            <a:r>
              <a:rPr b="0" i="0" lang="en-US" sz="1956" u="none" cap="none" strike="noStrike">
                <a:solidFill>
                  <a:srgbClr val="FFFFFF"/>
                </a:solidFill>
                <a:latin typeface="Montserrat"/>
                <a:ea typeface="Montserrat"/>
                <a:cs typeface="Montserrat"/>
                <a:sym typeface="Montserrat"/>
              </a:rPr>
              <a:t>En contraste, los sistemas operativos integrados pueden operar con interfaces más simples o incluso sin interfaz, ya que están diseñados para ejecutar funciones específicas sin necesidad de interacción directa del usuario.</a:t>
            </a:r>
            <a:endParaRPr/>
          </a:p>
          <a:p>
            <a:pPr indent="0" lvl="0" marL="0" marR="0" rtl="0" algn="l">
              <a:lnSpc>
                <a:spcPct val="129959"/>
              </a:lnSpc>
              <a:spcBef>
                <a:spcPts val="0"/>
              </a:spcBef>
              <a:spcAft>
                <a:spcPts val="0"/>
              </a:spcAft>
              <a:buNone/>
            </a:pPr>
            <a:r>
              <a:t/>
            </a:r>
            <a:endParaRPr b="0" i="0" sz="1956" u="none" cap="none" strike="noStrike">
              <a:solidFill>
                <a:srgbClr val="FFFFFF"/>
              </a:solidFill>
              <a:latin typeface="Montserrat"/>
              <a:ea typeface="Montserrat"/>
              <a:cs typeface="Montserrat"/>
              <a:sym typeface="Montserrat"/>
            </a:endParaRPr>
          </a:p>
        </p:txBody>
      </p:sp>
      <p:grpSp>
        <p:nvGrpSpPr>
          <p:cNvPr id="174" name="Google Shape;174;p3"/>
          <p:cNvGrpSpPr/>
          <p:nvPr/>
        </p:nvGrpSpPr>
        <p:grpSpPr>
          <a:xfrm>
            <a:off x="6883975" y="2716375"/>
            <a:ext cx="4357823" cy="6434057"/>
            <a:chOff x="0" y="-19050"/>
            <a:chExt cx="878558" cy="1239846"/>
          </a:xfrm>
        </p:grpSpPr>
        <p:sp>
          <p:nvSpPr>
            <p:cNvPr id="175" name="Google Shape;175;p3"/>
            <p:cNvSpPr/>
            <p:nvPr/>
          </p:nvSpPr>
          <p:spPr>
            <a:xfrm>
              <a:off x="0" y="0"/>
              <a:ext cx="878558" cy="1220796"/>
            </a:xfrm>
            <a:custGeom>
              <a:rect b="b" l="l" r="r" t="t"/>
              <a:pathLst>
                <a:path extrusionOk="0" h="1220796" w="878558">
                  <a:moveTo>
                    <a:pt x="88828" y="0"/>
                  </a:moveTo>
                  <a:lnTo>
                    <a:pt x="789729" y="0"/>
                  </a:lnTo>
                  <a:cubicBezTo>
                    <a:pt x="813288" y="0"/>
                    <a:pt x="835882" y="9359"/>
                    <a:pt x="852541" y="26017"/>
                  </a:cubicBezTo>
                  <a:cubicBezTo>
                    <a:pt x="869199" y="42676"/>
                    <a:pt x="878558" y="65270"/>
                    <a:pt x="878558" y="88828"/>
                  </a:cubicBezTo>
                  <a:lnTo>
                    <a:pt x="878558" y="1131967"/>
                  </a:lnTo>
                  <a:cubicBezTo>
                    <a:pt x="878558" y="1155526"/>
                    <a:pt x="869199" y="1178120"/>
                    <a:pt x="852541" y="1194778"/>
                  </a:cubicBezTo>
                  <a:cubicBezTo>
                    <a:pt x="835882" y="1211437"/>
                    <a:pt x="813288" y="1220796"/>
                    <a:pt x="789729" y="1220796"/>
                  </a:cubicBezTo>
                  <a:lnTo>
                    <a:pt x="88828" y="1220796"/>
                  </a:lnTo>
                  <a:cubicBezTo>
                    <a:pt x="65270" y="1220796"/>
                    <a:pt x="42676" y="1211437"/>
                    <a:pt x="26017" y="1194778"/>
                  </a:cubicBezTo>
                  <a:cubicBezTo>
                    <a:pt x="9359" y="1178120"/>
                    <a:pt x="0" y="1155526"/>
                    <a:pt x="0" y="1131967"/>
                  </a:cubicBezTo>
                  <a:lnTo>
                    <a:pt x="0" y="88828"/>
                  </a:lnTo>
                  <a:cubicBezTo>
                    <a:pt x="0" y="65270"/>
                    <a:pt x="9359" y="42676"/>
                    <a:pt x="26017" y="26017"/>
                  </a:cubicBezTo>
                  <a:cubicBezTo>
                    <a:pt x="42676" y="9359"/>
                    <a:pt x="65270" y="0"/>
                    <a:pt x="88828"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txBox="1"/>
            <p:nvPr/>
          </p:nvSpPr>
          <p:spPr>
            <a:xfrm>
              <a:off x="0" y="-19050"/>
              <a:ext cx="878558" cy="123984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7" name="Google Shape;177;p3"/>
          <p:cNvGrpSpPr/>
          <p:nvPr/>
        </p:nvGrpSpPr>
        <p:grpSpPr>
          <a:xfrm>
            <a:off x="11992874" y="2716378"/>
            <a:ext cx="5104171" cy="6718221"/>
            <a:chOff x="0" y="-19050"/>
            <a:chExt cx="1029031" cy="1354432"/>
          </a:xfrm>
        </p:grpSpPr>
        <p:sp>
          <p:nvSpPr>
            <p:cNvPr id="178" name="Google Shape;178;p3"/>
            <p:cNvSpPr/>
            <p:nvPr/>
          </p:nvSpPr>
          <p:spPr>
            <a:xfrm>
              <a:off x="0" y="0"/>
              <a:ext cx="1029031" cy="1335382"/>
            </a:xfrm>
            <a:custGeom>
              <a:rect b="b" l="l" r="r" t="t"/>
              <a:pathLst>
                <a:path extrusionOk="0" h="1335382" w="1029031">
                  <a:moveTo>
                    <a:pt x="75839" y="0"/>
                  </a:moveTo>
                  <a:lnTo>
                    <a:pt x="953191" y="0"/>
                  </a:lnTo>
                  <a:cubicBezTo>
                    <a:pt x="995076" y="0"/>
                    <a:pt x="1029031" y="33954"/>
                    <a:pt x="1029031" y="75839"/>
                  </a:cubicBezTo>
                  <a:lnTo>
                    <a:pt x="1029031" y="1259543"/>
                  </a:lnTo>
                  <a:cubicBezTo>
                    <a:pt x="1029031" y="1301428"/>
                    <a:pt x="995076" y="1335382"/>
                    <a:pt x="953191" y="1335382"/>
                  </a:cubicBezTo>
                  <a:lnTo>
                    <a:pt x="75839" y="1335382"/>
                  </a:lnTo>
                  <a:cubicBezTo>
                    <a:pt x="33954" y="1335382"/>
                    <a:pt x="0" y="1301428"/>
                    <a:pt x="0" y="1259543"/>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txBox="1"/>
            <p:nvPr/>
          </p:nvSpPr>
          <p:spPr>
            <a:xfrm>
              <a:off x="0" y="-19050"/>
              <a:ext cx="1029031" cy="13544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0" name="Google Shape;180;p3"/>
          <p:cNvSpPr/>
          <p:nvPr/>
        </p:nvSpPr>
        <p:spPr>
          <a:xfrm>
            <a:off x="2765360" y="2153044"/>
            <a:ext cx="1315652" cy="1315652"/>
          </a:xfrm>
          <a:custGeom>
            <a:rect b="b" l="l" r="r" t="t"/>
            <a:pathLst>
              <a:path extrusionOk="0" h="1315652" w="1315652">
                <a:moveTo>
                  <a:pt x="0" y="0"/>
                </a:moveTo>
                <a:lnTo>
                  <a:pt x="1315652" y="0"/>
                </a:lnTo>
                <a:lnTo>
                  <a:pt x="1315652" y="1315651"/>
                </a:lnTo>
                <a:lnTo>
                  <a:pt x="0" y="1315651"/>
                </a:lnTo>
                <a:lnTo>
                  <a:pt x="0" y="0"/>
                </a:lnTo>
                <a:close/>
              </a:path>
            </a:pathLst>
          </a:custGeom>
          <a:blipFill rotWithShape="1">
            <a:blip r:embed="rId4">
              <a:alphaModFix/>
            </a:blip>
            <a:stretch>
              <a:fillRect b="0" l="0" r="0" t="0"/>
            </a:stretch>
          </a:blipFill>
          <a:ln>
            <a:noFill/>
          </a:ln>
        </p:spPr>
      </p:sp>
      <p:sp>
        <p:nvSpPr>
          <p:cNvPr id="181" name="Google Shape;181;p3"/>
          <p:cNvSpPr txBox="1"/>
          <p:nvPr/>
        </p:nvSpPr>
        <p:spPr>
          <a:xfrm>
            <a:off x="12258025" y="3285975"/>
            <a:ext cx="4763400" cy="5826900"/>
          </a:xfrm>
          <a:prstGeom prst="rect">
            <a:avLst/>
          </a:prstGeom>
          <a:noFill/>
          <a:ln>
            <a:noFill/>
          </a:ln>
        </p:spPr>
        <p:txBody>
          <a:bodyPr anchorCtr="0" anchor="t" bIns="0" lIns="0" spcFirstLastPara="1" rIns="0" wrap="square" tIns="0">
            <a:spAutoFit/>
          </a:bodyPr>
          <a:lstStyle/>
          <a:p>
            <a:pPr indent="0" lvl="0" marL="0" marR="0" rtl="0" algn="l">
              <a:lnSpc>
                <a:spcPct val="130050"/>
              </a:lnSpc>
              <a:spcBef>
                <a:spcPts val="0"/>
              </a:spcBef>
              <a:spcAft>
                <a:spcPts val="0"/>
              </a:spcAft>
              <a:buNone/>
            </a:pPr>
            <a:r>
              <a:rPr b="1" i="0" lang="en-US" sz="1970" u="none" cap="none" strike="noStrike">
                <a:solidFill>
                  <a:srgbClr val="FFFFFF"/>
                </a:solidFill>
                <a:latin typeface="Montserrat"/>
                <a:ea typeface="Montserrat"/>
                <a:cs typeface="Montserrat"/>
                <a:sym typeface="Montserrat"/>
              </a:rPr>
              <a:t>Conectividad </a:t>
            </a:r>
            <a:endParaRPr/>
          </a:p>
          <a:p>
            <a:pPr indent="-212772" lvl="1" marL="425544" marR="0" rtl="0" algn="l">
              <a:lnSpc>
                <a:spcPct val="130050"/>
              </a:lnSpc>
              <a:spcBef>
                <a:spcPts val="0"/>
              </a:spcBef>
              <a:spcAft>
                <a:spcPts val="0"/>
              </a:spcAft>
              <a:buClr>
                <a:srgbClr val="FFFFFF"/>
              </a:buClr>
              <a:buSzPts val="1970"/>
              <a:buFont typeface="Arial"/>
              <a:buChar char="•"/>
            </a:pPr>
            <a:r>
              <a:rPr b="0" i="0" lang="en-US" sz="1970" u="none" cap="none" strike="noStrike">
                <a:solidFill>
                  <a:srgbClr val="FFFFFF"/>
                </a:solidFill>
                <a:latin typeface="Montserrat"/>
                <a:ea typeface="Montserrat"/>
                <a:cs typeface="Montserrat"/>
                <a:sym typeface="Montserrat"/>
              </a:rPr>
              <a:t>Los sistemas móviles están diseñados para conectarse a diversas redes (Wi-Fi, Bluetooth, 4G/5G), permitiendo una comunicación constante y el acceso a servicios en la nube.</a:t>
            </a:r>
            <a:endParaRPr/>
          </a:p>
          <a:p>
            <a:pPr indent="0" lvl="0" marL="0" marR="0" rtl="0" algn="l">
              <a:lnSpc>
                <a:spcPct val="129984"/>
              </a:lnSpc>
              <a:spcBef>
                <a:spcPts val="0"/>
              </a:spcBef>
              <a:spcAft>
                <a:spcPts val="0"/>
              </a:spcAft>
              <a:buNone/>
            </a:pPr>
            <a:r>
              <a:t/>
            </a:r>
            <a:endParaRPr b="0" i="0" sz="1970" u="none" cap="none" strike="noStrike">
              <a:solidFill>
                <a:srgbClr val="FFFFFF"/>
              </a:solidFill>
              <a:latin typeface="Montserrat"/>
              <a:ea typeface="Montserrat"/>
              <a:cs typeface="Montserrat"/>
              <a:sym typeface="Montserrat"/>
            </a:endParaRPr>
          </a:p>
          <a:p>
            <a:pPr indent="-212772" lvl="1" marL="425544" marR="0" rtl="0" algn="l">
              <a:lnSpc>
                <a:spcPct val="130050"/>
              </a:lnSpc>
              <a:spcBef>
                <a:spcPts val="0"/>
              </a:spcBef>
              <a:spcAft>
                <a:spcPts val="0"/>
              </a:spcAft>
              <a:buClr>
                <a:srgbClr val="FFFFFF"/>
              </a:buClr>
              <a:buSzPts val="1970"/>
              <a:buFont typeface="Arial"/>
              <a:buChar char="•"/>
            </a:pPr>
            <a:r>
              <a:rPr b="0" i="0" lang="en-US" sz="1970" u="none" cap="none" strike="noStrike">
                <a:solidFill>
                  <a:srgbClr val="FFFFFF"/>
                </a:solidFill>
                <a:latin typeface="Montserrat"/>
                <a:ea typeface="Montserrat"/>
                <a:cs typeface="Montserrat"/>
                <a:sym typeface="Montserrat"/>
              </a:rPr>
              <a:t>En comparación, los sistemas integrados suelen estar conectados a través de interfaces específicas (como UART, SPI, I2C), adecuadas para la comunicación con otros dispositivos dentro de un sistema más grande.</a:t>
            </a:r>
            <a:endParaRPr/>
          </a:p>
        </p:txBody>
      </p:sp>
      <p:sp>
        <p:nvSpPr>
          <p:cNvPr id="182" name="Google Shape;182;p3"/>
          <p:cNvSpPr txBox="1"/>
          <p:nvPr/>
        </p:nvSpPr>
        <p:spPr>
          <a:xfrm>
            <a:off x="7187400" y="3483625"/>
            <a:ext cx="3750900" cy="5615100"/>
          </a:xfrm>
          <a:prstGeom prst="rect">
            <a:avLst/>
          </a:prstGeom>
          <a:noFill/>
          <a:ln>
            <a:noFill/>
          </a:ln>
        </p:spPr>
        <p:txBody>
          <a:bodyPr anchorCtr="0" anchor="t" bIns="0" lIns="0" spcFirstLastPara="1" rIns="0" wrap="square" tIns="0">
            <a:spAutoFit/>
          </a:bodyPr>
          <a:lstStyle/>
          <a:p>
            <a:pPr indent="-205106" lvl="1" marL="410211" marR="0" rtl="0" algn="l">
              <a:lnSpc>
                <a:spcPct val="130000"/>
              </a:lnSpc>
              <a:spcBef>
                <a:spcPts val="0"/>
              </a:spcBef>
              <a:spcAft>
                <a:spcPts val="0"/>
              </a:spcAft>
              <a:buClr>
                <a:srgbClr val="1A0A33"/>
              </a:buClr>
              <a:buSzPts val="1900"/>
              <a:buFont typeface="Arial"/>
              <a:buChar char="•"/>
            </a:pPr>
            <a:r>
              <a:rPr b="0" i="0" lang="en-US" sz="1900" u="none" cap="none" strike="noStrike">
                <a:solidFill>
                  <a:srgbClr val="1A0A33"/>
                </a:solidFill>
                <a:latin typeface="Montserrat"/>
                <a:ea typeface="Montserrat"/>
                <a:cs typeface="Montserrat"/>
                <a:sym typeface="Montserrat"/>
              </a:rPr>
              <a:t>Los sistemas móviles deben gestionar múltiples aplicaciones y servicios, lo que requiere una planificación y asignación de recursos eficiente para asegurar un rendimiento óptimo.</a:t>
            </a:r>
            <a:endParaRPr/>
          </a:p>
          <a:p>
            <a:pPr indent="0" lvl="0" marL="0" marR="0" rtl="0" algn="l">
              <a:lnSpc>
                <a:spcPct val="130000"/>
              </a:lnSpc>
              <a:spcBef>
                <a:spcPts val="0"/>
              </a:spcBef>
              <a:spcAft>
                <a:spcPts val="0"/>
              </a:spcAft>
              <a:buNone/>
            </a:pPr>
            <a:r>
              <a:t/>
            </a:r>
            <a:endParaRPr b="0" i="0" sz="1900" u="none" cap="none" strike="noStrike">
              <a:solidFill>
                <a:srgbClr val="1A0A33"/>
              </a:solidFill>
              <a:latin typeface="Montserrat"/>
              <a:ea typeface="Montserrat"/>
              <a:cs typeface="Montserrat"/>
              <a:sym typeface="Montserrat"/>
            </a:endParaRPr>
          </a:p>
          <a:p>
            <a:pPr indent="-205106" lvl="1" marL="410211" marR="0" rtl="0" algn="l">
              <a:lnSpc>
                <a:spcPct val="130000"/>
              </a:lnSpc>
              <a:spcBef>
                <a:spcPts val="0"/>
              </a:spcBef>
              <a:spcAft>
                <a:spcPts val="0"/>
              </a:spcAft>
              <a:buClr>
                <a:srgbClr val="1A0A33"/>
              </a:buClr>
              <a:buSzPts val="1900"/>
              <a:buFont typeface="Arial"/>
              <a:buChar char="•"/>
            </a:pPr>
            <a:r>
              <a:rPr b="0" i="0" lang="en-US" sz="1900" u="none" cap="none" strike="noStrike">
                <a:solidFill>
                  <a:srgbClr val="1A0A33"/>
                </a:solidFill>
                <a:latin typeface="Montserrat"/>
                <a:ea typeface="Montserrat"/>
                <a:cs typeface="Montserrat"/>
                <a:sym typeface="Montserrat"/>
              </a:rPr>
              <a:t>Los sistemas integrados optimizan sus recursos para tareas específicas, priorizando la rapidez y eficiencia en la ejecución de funciones dedicadas.</a:t>
            </a:r>
            <a:endParaRPr b="0" i="0" sz="1900" u="none" cap="none" strike="noStrike">
              <a:solidFill>
                <a:srgbClr val="1A0A33"/>
              </a:solidFill>
              <a:latin typeface="Montserrat"/>
              <a:ea typeface="Montserrat"/>
              <a:cs typeface="Montserrat"/>
              <a:sym typeface="Montserrat"/>
            </a:endParaRPr>
          </a:p>
        </p:txBody>
      </p:sp>
      <p:sp>
        <p:nvSpPr>
          <p:cNvPr id="183" name="Google Shape;183;p3"/>
          <p:cNvSpPr txBox="1"/>
          <p:nvPr/>
        </p:nvSpPr>
        <p:spPr>
          <a:xfrm>
            <a:off x="6856950" y="3127811"/>
            <a:ext cx="37509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1A0A33"/>
                </a:solidFill>
                <a:latin typeface="Montserrat"/>
                <a:ea typeface="Montserrat"/>
                <a:cs typeface="Montserrat"/>
                <a:sym typeface="Montserrat"/>
              </a:rPr>
              <a:t>GESTIÓN DE RECURSOS</a:t>
            </a:r>
            <a:endParaRPr/>
          </a:p>
        </p:txBody>
      </p:sp>
      <p:sp>
        <p:nvSpPr>
          <p:cNvPr id="184" name="Google Shape;184;p3"/>
          <p:cNvSpPr txBox="1"/>
          <p:nvPr/>
        </p:nvSpPr>
        <p:spPr>
          <a:xfrm>
            <a:off x="4916799" y="929100"/>
            <a:ext cx="8454402" cy="708406"/>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4700" u="none" cap="none" strike="noStrike">
                <a:solidFill>
                  <a:srgbClr val="FFFFFF"/>
                </a:solidFill>
                <a:latin typeface="Arial"/>
                <a:ea typeface="Arial"/>
                <a:cs typeface="Arial"/>
                <a:sym typeface="Arial"/>
              </a:rPr>
              <a:t>CARACTERÍSTICAS</a:t>
            </a:r>
            <a:endParaRPr/>
          </a:p>
        </p:txBody>
      </p:sp>
      <p:pic>
        <p:nvPicPr>
          <p:cNvPr id="185" name="Google Shape;185;p3"/>
          <p:cNvPicPr preferRelativeResize="0"/>
          <p:nvPr/>
        </p:nvPicPr>
        <p:blipFill>
          <a:blip r:embed="rId5">
            <a:alphaModFix/>
          </a:blip>
          <a:stretch>
            <a:fillRect/>
          </a:stretch>
        </p:blipFill>
        <p:spPr>
          <a:xfrm>
            <a:off x="8303175" y="1684925"/>
            <a:ext cx="1315651" cy="1315651"/>
          </a:xfrm>
          <a:prstGeom prst="rect">
            <a:avLst/>
          </a:prstGeom>
          <a:noFill/>
          <a:ln>
            <a:noFill/>
          </a:ln>
        </p:spPr>
      </p:pic>
      <p:pic>
        <p:nvPicPr>
          <p:cNvPr id="186" name="Google Shape;186;p3"/>
          <p:cNvPicPr preferRelativeResize="0"/>
          <p:nvPr/>
        </p:nvPicPr>
        <p:blipFill>
          <a:blip r:embed="rId6">
            <a:alphaModFix/>
          </a:blip>
          <a:stretch>
            <a:fillRect/>
          </a:stretch>
        </p:blipFill>
        <p:spPr>
          <a:xfrm>
            <a:off x="13943513" y="1784275"/>
            <a:ext cx="1315651" cy="1315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90" name="Shape 190"/>
        <p:cNvGrpSpPr/>
        <p:nvPr/>
      </p:nvGrpSpPr>
      <p:grpSpPr>
        <a:xfrm>
          <a:off x="0" y="0"/>
          <a:ext cx="0" cy="0"/>
          <a:chOff x="0" y="0"/>
          <a:chExt cx="0" cy="0"/>
        </a:xfrm>
      </p:grpSpPr>
      <p:cxnSp>
        <p:nvCxnSpPr>
          <p:cNvPr id="191" name="Google Shape;191;p4"/>
          <p:cNvCxnSpPr/>
          <p:nvPr/>
        </p:nvCxnSpPr>
        <p:spPr>
          <a:xfrm>
            <a:off x="15178880" y="2585791"/>
            <a:ext cx="0" cy="2476378"/>
          </a:xfrm>
          <a:prstGeom prst="straightConnector1">
            <a:avLst/>
          </a:prstGeom>
          <a:noFill/>
          <a:ln cap="flat" cmpd="sng" w="38100">
            <a:solidFill>
              <a:srgbClr val="675688"/>
            </a:solidFill>
            <a:prstDash val="solid"/>
            <a:round/>
            <a:headEnd len="sm" w="sm" type="none"/>
            <a:tailEnd len="lg" w="lg" type="oval"/>
          </a:ln>
        </p:spPr>
      </p:cxnSp>
      <p:grpSp>
        <p:nvGrpSpPr>
          <p:cNvPr id="192" name="Google Shape;192;p4"/>
          <p:cNvGrpSpPr/>
          <p:nvPr/>
        </p:nvGrpSpPr>
        <p:grpSpPr>
          <a:xfrm>
            <a:off x="14024907" y="2250088"/>
            <a:ext cx="2307945" cy="2307945"/>
            <a:chOff x="0" y="0"/>
            <a:chExt cx="812800" cy="812800"/>
          </a:xfrm>
        </p:grpSpPr>
        <p:sp>
          <p:nvSpPr>
            <p:cNvPr id="193" name="Google Shape;19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p4"/>
          <p:cNvGrpSpPr/>
          <p:nvPr/>
        </p:nvGrpSpPr>
        <p:grpSpPr>
          <a:xfrm>
            <a:off x="14813454" y="1884662"/>
            <a:ext cx="730852" cy="730852"/>
            <a:chOff x="0" y="0"/>
            <a:chExt cx="812800" cy="812800"/>
          </a:xfrm>
        </p:grpSpPr>
        <p:sp>
          <p:nvSpPr>
            <p:cNvPr id="196" name="Google Shape;19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8" name="Google Shape;198;p4"/>
          <p:cNvGrpSpPr/>
          <p:nvPr/>
        </p:nvGrpSpPr>
        <p:grpSpPr>
          <a:xfrm>
            <a:off x="1518507" y="2250088"/>
            <a:ext cx="2307945" cy="2307945"/>
            <a:chOff x="0" y="0"/>
            <a:chExt cx="812800" cy="812800"/>
          </a:xfrm>
        </p:grpSpPr>
        <p:sp>
          <p:nvSpPr>
            <p:cNvPr id="199" name="Google Shape;19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1" name="Google Shape;201;p4"/>
          <p:cNvCxnSpPr/>
          <p:nvPr/>
        </p:nvCxnSpPr>
        <p:spPr>
          <a:xfrm>
            <a:off x="2672479" y="2585791"/>
            <a:ext cx="0" cy="2476378"/>
          </a:xfrm>
          <a:prstGeom prst="straightConnector1">
            <a:avLst/>
          </a:prstGeom>
          <a:noFill/>
          <a:ln cap="flat" cmpd="sng" w="38100">
            <a:solidFill>
              <a:srgbClr val="5CD9C1"/>
            </a:solidFill>
            <a:prstDash val="solid"/>
            <a:round/>
            <a:headEnd len="sm" w="sm" type="none"/>
            <a:tailEnd len="lg" w="lg" type="oval"/>
          </a:ln>
        </p:spPr>
      </p:cxnSp>
      <p:grpSp>
        <p:nvGrpSpPr>
          <p:cNvPr id="202" name="Google Shape;202;p4"/>
          <p:cNvGrpSpPr/>
          <p:nvPr/>
        </p:nvGrpSpPr>
        <p:grpSpPr>
          <a:xfrm>
            <a:off x="2307053" y="1884662"/>
            <a:ext cx="730852" cy="730852"/>
            <a:chOff x="0" y="0"/>
            <a:chExt cx="812800" cy="812800"/>
          </a:xfrm>
        </p:grpSpPr>
        <p:sp>
          <p:nvSpPr>
            <p:cNvPr id="203" name="Google Shape;20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p4"/>
          <p:cNvGrpSpPr/>
          <p:nvPr/>
        </p:nvGrpSpPr>
        <p:grpSpPr>
          <a:xfrm>
            <a:off x="5617027" y="2250088"/>
            <a:ext cx="2307945" cy="2307945"/>
            <a:chOff x="0" y="0"/>
            <a:chExt cx="812800" cy="812800"/>
          </a:xfrm>
        </p:grpSpPr>
        <p:sp>
          <p:nvSpPr>
            <p:cNvPr id="206" name="Google Shape;20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8" name="Google Shape;208;p4"/>
          <p:cNvCxnSpPr/>
          <p:nvPr/>
        </p:nvCxnSpPr>
        <p:spPr>
          <a:xfrm>
            <a:off x="6770999" y="2585791"/>
            <a:ext cx="0" cy="2476378"/>
          </a:xfrm>
          <a:prstGeom prst="straightConnector1">
            <a:avLst/>
          </a:prstGeom>
          <a:noFill/>
          <a:ln cap="flat" cmpd="sng" w="38100">
            <a:solidFill>
              <a:srgbClr val="ACFDDB"/>
            </a:solidFill>
            <a:prstDash val="solid"/>
            <a:round/>
            <a:headEnd len="sm" w="sm" type="none"/>
            <a:tailEnd len="lg" w="lg" type="oval"/>
          </a:ln>
        </p:spPr>
      </p:cxnSp>
      <p:grpSp>
        <p:nvGrpSpPr>
          <p:cNvPr id="209" name="Google Shape;209;p4"/>
          <p:cNvGrpSpPr/>
          <p:nvPr/>
        </p:nvGrpSpPr>
        <p:grpSpPr>
          <a:xfrm>
            <a:off x="6405573" y="1884662"/>
            <a:ext cx="730852" cy="730852"/>
            <a:chOff x="0" y="0"/>
            <a:chExt cx="812800" cy="812800"/>
          </a:xfrm>
        </p:grpSpPr>
        <p:sp>
          <p:nvSpPr>
            <p:cNvPr id="210" name="Google Shape;21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2" name="Google Shape;212;p4"/>
          <p:cNvGrpSpPr/>
          <p:nvPr/>
        </p:nvGrpSpPr>
        <p:grpSpPr>
          <a:xfrm>
            <a:off x="9851467" y="2250088"/>
            <a:ext cx="2307945" cy="2307945"/>
            <a:chOff x="0" y="0"/>
            <a:chExt cx="812800" cy="812800"/>
          </a:xfrm>
        </p:grpSpPr>
        <p:sp>
          <p:nvSpPr>
            <p:cNvPr id="213" name="Google Shape;21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15" name="Google Shape;215;p4"/>
          <p:cNvCxnSpPr/>
          <p:nvPr/>
        </p:nvCxnSpPr>
        <p:spPr>
          <a:xfrm>
            <a:off x="11005439" y="2585791"/>
            <a:ext cx="0" cy="2476378"/>
          </a:xfrm>
          <a:prstGeom prst="straightConnector1">
            <a:avLst/>
          </a:prstGeom>
          <a:noFill/>
          <a:ln cap="flat" cmpd="sng" w="38100">
            <a:solidFill>
              <a:srgbClr val="B084CC"/>
            </a:solidFill>
            <a:prstDash val="solid"/>
            <a:round/>
            <a:headEnd len="sm" w="sm" type="none"/>
            <a:tailEnd len="lg" w="lg" type="oval"/>
          </a:ln>
        </p:spPr>
      </p:cxnSp>
      <p:grpSp>
        <p:nvGrpSpPr>
          <p:cNvPr id="216" name="Google Shape;216;p4"/>
          <p:cNvGrpSpPr/>
          <p:nvPr/>
        </p:nvGrpSpPr>
        <p:grpSpPr>
          <a:xfrm>
            <a:off x="10640013" y="1884662"/>
            <a:ext cx="730852" cy="730852"/>
            <a:chOff x="0" y="0"/>
            <a:chExt cx="812800" cy="812800"/>
          </a:xfrm>
        </p:grpSpPr>
        <p:sp>
          <p:nvSpPr>
            <p:cNvPr id="217" name="Google Shape;21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19" name="Google Shape;219;p4"/>
          <p:cNvCxnSpPr/>
          <p:nvPr/>
        </p:nvCxnSpPr>
        <p:spPr>
          <a:xfrm rot="10800000">
            <a:off x="5012189" y="2937437"/>
            <a:ext cx="0" cy="5659939"/>
          </a:xfrm>
          <a:prstGeom prst="straightConnector1">
            <a:avLst/>
          </a:prstGeom>
          <a:noFill/>
          <a:ln cap="flat" cmpd="sng" w="9525">
            <a:solidFill>
              <a:srgbClr val="FFFFFF"/>
            </a:solidFill>
            <a:prstDash val="lgDash"/>
            <a:round/>
            <a:headEnd len="sm" w="sm" type="none"/>
            <a:tailEnd len="sm" w="sm" type="none"/>
          </a:ln>
        </p:spPr>
      </p:cxnSp>
      <p:cxnSp>
        <p:nvCxnSpPr>
          <p:cNvPr id="220" name="Google Shape;220;p4"/>
          <p:cNvCxnSpPr/>
          <p:nvPr/>
        </p:nvCxnSpPr>
        <p:spPr>
          <a:xfrm rot="10800000">
            <a:off x="8900891" y="2937437"/>
            <a:ext cx="0" cy="5659939"/>
          </a:xfrm>
          <a:prstGeom prst="straightConnector1">
            <a:avLst/>
          </a:prstGeom>
          <a:noFill/>
          <a:ln cap="flat" cmpd="sng" w="9525">
            <a:solidFill>
              <a:srgbClr val="FFFFFF"/>
            </a:solidFill>
            <a:prstDash val="lgDash"/>
            <a:round/>
            <a:headEnd len="sm" w="sm" type="none"/>
            <a:tailEnd len="sm" w="sm" type="none"/>
          </a:ln>
        </p:spPr>
      </p:cxnSp>
      <p:cxnSp>
        <p:nvCxnSpPr>
          <p:cNvPr id="221" name="Google Shape;221;p4"/>
          <p:cNvCxnSpPr/>
          <p:nvPr/>
        </p:nvCxnSpPr>
        <p:spPr>
          <a:xfrm rot="10800000">
            <a:off x="13146107" y="2937437"/>
            <a:ext cx="0" cy="5659939"/>
          </a:xfrm>
          <a:prstGeom prst="straightConnector1">
            <a:avLst/>
          </a:prstGeom>
          <a:noFill/>
          <a:ln cap="flat" cmpd="sng" w="9525">
            <a:solidFill>
              <a:srgbClr val="FFFFFF"/>
            </a:solidFill>
            <a:prstDash val="lgDash"/>
            <a:round/>
            <a:headEnd len="sm" w="sm" type="none"/>
            <a:tailEnd len="sm" w="sm" type="none"/>
          </a:ln>
        </p:spPr>
      </p:cxnSp>
      <p:sp>
        <p:nvSpPr>
          <p:cNvPr id="222" name="Google Shape;222;p4"/>
          <p:cNvSpPr txBox="1"/>
          <p:nvPr/>
        </p:nvSpPr>
        <p:spPr>
          <a:xfrm>
            <a:off x="815296" y="263525"/>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5000">
                <a:solidFill>
                  <a:srgbClr val="FFFFFF"/>
                </a:solidFill>
              </a:rPr>
              <a:t>ÁREAS</a:t>
            </a:r>
            <a:r>
              <a:rPr b="0" i="0" lang="en-US" sz="5000" u="none" cap="none" strike="noStrike">
                <a:solidFill>
                  <a:srgbClr val="FFFFFF"/>
                </a:solidFill>
                <a:latin typeface="Arial"/>
                <a:ea typeface="Arial"/>
                <a:cs typeface="Arial"/>
                <a:sym typeface="Arial"/>
              </a:rPr>
              <a:t> DE APLICACIÓN</a:t>
            </a:r>
            <a:endParaRPr/>
          </a:p>
        </p:txBody>
      </p:sp>
      <p:sp>
        <p:nvSpPr>
          <p:cNvPr id="223" name="Google Shape;223;p4"/>
          <p:cNvSpPr txBox="1"/>
          <p:nvPr/>
        </p:nvSpPr>
        <p:spPr>
          <a:xfrm>
            <a:off x="14888781" y="205026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482B66"/>
                </a:solidFill>
                <a:latin typeface="Arial"/>
                <a:ea typeface="Arial"/>
                <a:cs typeface="Arial"/>
                <a:sym typeface="Arial"/>
              </a:rPr>
              <a:t>04</a:t>
            </a:r>
            <a:endParaRPr/>
          </a:p>
        </p:txBody>
      </p:sp>
      <p:sp>
        <p:nvSpPr>
          <p:cNvPr id="224" name="Google Shape;224;p4"/>
          <p:cNvSpPr txBox="1"/>
          <p:nvPr/>
        </p:nvSpPr>
        <p:spPr>
          <a:xfrm>
            <a:off x="13532590" y="5284229"/>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IOT</a:t>
            </a:r>
            <a:endParaRPr/>
          </a:p>
        </p:txBody>
      </p:sp>
      <p:sp>
        <p:nvSpPr>
          <p:cNvPr id="225" name="Google Shape;225;p4"/>
          <p:cNvSpPr txBox="1"/>
          <p:nvPr/>
        </p:nvSpPr>
        <p:spPr>
          <a:xfrm>
            <a:off x="699537" y="6080595"/>
            <a:ext cx="3955465" cy="3417824"/>
          </a:xfrm>
          <a:prstGeom prst="rect">
            <a:avLst/>
          </a:prstGeom>
          <a:noFill/>
          <a:ln>
            <a:noFill/>
          </a:ln>
        </p:spPr>
        <p:txBody>
          <a:bodyPr anchorCtr="0" anchor="t" bIns="0" lIns="0" spcFirstLastPara="1" rIns="0" wrap="square" tIns="0">
            <a:spAutoFit/>
          </a:bodyPr>
          <a:lstStyle/>
          <a:p>
            <a:pPr indent="0" lvl="0" marL="0" marR="0" rtl="0" algn="ctr">
              <a:lnSpc>
                <a:spcPct val="134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Experiencia del Usuario</a:t>
            </a:r>
            <a:r>
              <a:rPr b="0" i="0" lang="en-US" sz="1700" u="none" cap="none" strike="noStrike">
                <a:solidFill>
                  <a:srgbClr val="FFFFFF"/>
                </a:solidFill>
                <a:latin typeface="Montserrat"/>
                <a:ea typeface="Montserrat"/>
                <a:cs typeface="Montserrat"/>
                <a:sym typeface="Montserrat"/>
              </a:rPr>
              <a:t>: Interfaz gráfica intuitiva y personalizable.</a:t>
            </a:r>
            <a:endParaRPr/>
          </a:p>
          <a:p>
            <a:pPr indent="0" lvl="0" marL="0" marR="0" rtl="0" algn="ctr">
              <a:lnSpc>
                <a:spcPct val="134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Multitarea</a:t>
            </a:r>
            <a:r>
              <a:rPr b="0" i="0" lang="en-US" sz="1700" u="none" cap="none" strike="noStrike">
                <a:solidFill>
                  <a:srgbClr val="FFFFFF"/>
                </a:solidFill>
                <a:latin typeface="Montserrat"/>
                <a:ea typeface="Montserrat"/>
                <a:cs typeface="Montserrat"/>
                <a:sym typeface="Montserrat"/>
              </a:rPr>
              <a:t>: Capacidad para ejecutar múltiples aplicaciones simultáneamente, permitiendo alternar entre tareas sin problemas.</a:t>
            </a:r>
            <a:endParaRPr/>
          </a:p>
          <a:p>
            <a:pPr indent="0" lvl="0" marL="0" marR="0" rtl="0" algn="ctr">
              <a:lnSpc>
                <a:spcPct val="134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Acceso a Servicios en Línea</a:t>
            </a:r>
            <a:r>
              <a:rPr b="0" i="0" lang="en-US" sz="1700" u="none" cap="none" strike="noStrike">
                <a:solidFill>
                  <a:srgbClr val="FFFFFF"/>
                </a:solidFill>
                <a:latin typeface="Montserrat"/>
                <a:ea typeface="Montserrat"/>
                <a:cs typeface="Montserrat"/>
                <a:sym typeface="Montserrat"/>
              </a:rPr>
              <a:t>: Integración con aplicaciones de redes sociales, mensajería, y servicios de streaming.</a:t>
            </a:r>
            <a:endParaRPr/>
          </a:p>
          <a:p>
            <a:pPr indent="0" lvl="0" marL="0" marR="0" rtl="0" algn="ctr">
              <a:lnSpc>
                <a:spcPct val="134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226" name="Google Shape;226;p4"/>
          <p:cNvSpPr txBox="1"/>
          <p:nvPr/>
        </p:nvSpPr>
        <p:spPr>
          <a:xfrm>
            <a:off x="943100" y="5271651"/>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DISPOSITIVOS DE CONSUMO</a:t>
            </a:r>
            <a:endParaRPr/>
          </a:p>
        </p:txBody>
      </p:sp>
      <p:sp>
        <p:nvSpPr>
          <p:cNvPr id="227" name="Google Shape;227;p4"/>
          <p:cNvSpPr txBox="1"/>
          <p:nvPr/>
        </p:nvSpPr>
        <p:spPr>
          <a:xfrm>
            <a:off x="2382380" y="205026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228" name="Google Shape;228;p4"/>
          <p:cNvSpPr txBox="1"/>
          <p:nvPr/>
        </p:nvSpPr>
        <p:spPr>
          <a:xfrm>
            <a:off x="5023543" y="5284229"/>
            <a:ext cx="3748760"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AUTOMOCIÓN</a:t>
            </a:r>
            <a:endParaRPr/>
          </a:p>
        </p:txBody>
      </p:sp>
      <p:sp>
        <p:nvSpPr>
          <p:cNvPr id="229" name="Google Shape;229;p4"/>
          <p:cNvSpPr txBox="1"/>
          <p:nvPr/>
        </p:nvSpPr>
        <p:spPr>
          <a:xfrm>
            <a:off x="6480900" y="205026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D3CD"/>
                </a:solidFill>
                <a:latin typeface="Arial"/>
                <a:ea typeface="Arial"/>
                <a:cs typeface="Arial"/>
                <a:sym typeface="Arial"/>
              </a:rPr>
              <a:t>02</a:t>
            </a:r>
            <a:endParaRPr/>
          </a:p>
        </p:txBody>
      </p:sp>
      <p:sp>
        <p:nvSpPr>
          <p:cNvPr id="230" name="Google Shape;230;p4"/>
          <p:cNvSpPr txBox="1"/>
          <p:nvPr/>
        </p:nvSpPr>
        <p:spPr>
          <a:xfrm>
            <a:off x="9284950" y="5284229"/>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DISPOSITIVOS MÉDICOS</a:t>
            </a:r>
            <a:endParaRPr/>
          </a:p>
        </p:txBody>
      </p:sp>
      <p:sp>
        <p:nvSpPr>
          <p:cNvPr id="231" name="Google Shape;231;p4"/>
          <p:cNvSpPr txBox="1"/>
          <p:nvPr/>
        </p:nvSpPr>
        <p:spPr>
          <a:xfrm>
            <a:off x="10715341" y="205026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5688"/>
                </a:solidFill>
                <a:latin typeface="Arial"/>
                <a:ea typeface="Arial"/>
                <a:cs typeface="Arial"/>
                <a:sym typeface="Arial"/>
              </a:rPr>
              <a:t>03</a:t>
            </a:r>
            <a:endParaRPr/>
          </a:p>
        </p:txBody>
      </p:sp>
      <p:sp>
        <p:nvSpPr>
          <p:cNvPr id="232" name="Google Shape;232;p4"/>
          <p:cNvSpPr txBox="1"/>
          <p:nvPr/>
        </p:nvSpPr>
        <p:spPr>
          <a:xfrm>
            <a:off x="5136847" y="6106797"/>
            <a:ext cx="3582957" cy="2813939"/>
          </a:xfrm>
          <a:prstGeom prst="rect">
            <a:avLst/>
          </a:prstGeom>
          <a:noFill/>
          <a:ln>
            <a:noFill/>
          </a:ln>
        </p:spPr>
        <p:txBody>
          <a:bodyPr anchorCtr="0" anchor="t" bIns="0" lIns="0" spcFirstLastPara="1" rIns="0" wrap="square" tIns="0">
            <a:spAutoFit/>
          </a:bodyPr>
          <a:lstStyle/>
          <a:p>
            <a:pPr indent="0" lvl="0" marL="0" marR="0" rtl="0" algn="ctr">
              <a:lnSpc>
                <a:spcPct val="149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En el sector automotriz para:</a:t>
            </a:r>
            <a:endParaRPr/>
          </a:p>
          <a:p>
            <a:pPr indent="0" lvl="0" marL="0" marR="0" rtl="0" algn="ctr">
              <a:lnSpc>
                <a:spcPct val="149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a:p>
            <a:pPr indent="0" lvl="0" marL="0" marR="0" rtl="0" algn="ctr">
              <a:lnSpc>
                <a:spcPct val="149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Sistemas de Navegación:</a:t>
            </a:r>
            <a:r>
              <a:rPr b="0" i="0" lang="en-US" sz="1700" u="none" cap="none" strike="noStrike">
                <a:solidFill>
                  <a:srgbClr val="FFFFFF"/>
                </a:solidFill>
                <a:latin typeface="Montserrat"/>
                <a:ea typeface="Montserrat"/>
                <a:cs typeface="Montserrat"/>
                <a:sym typeface="Montserrat"/>
              </a:rPr>
              <a:t> GPS y aplicaciones de mapas</a:t>
            </a:r>
            <a:endParaRPr/>
          </a:p>
          <a:p>
            <a:pPr indent="0" lvl="0" marL="0" marR="0" rtl="0" algn="ctr">
              <a:lnSpc>
                <a:spcPct val="149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Conectividad: </a:t>
            </a:r>
            <a:r>
              <a:rPr b="0" i="0" lang="en-US" sz="1700" u="none" cap="none" strike="noStrike">
                <a:solidFill>
                  <a:srgbClr val="FFFFFF"/>
                </a:solidFill>
                <a:latin typeface="Montserrat"/>
                <a:ea typeface="Montserrat"/>
                <a:cs typeface="Montserrat"/>
                <a:sym typeface="Montserrat"/>
              </a:rPr>
              <a:t>Integración con smartphones.</a:t>
            </a:r>
            <a:endParaRPr/>
          </a:p>
          <a:p>
            <a:pPr indent="0" lvl="0" marL="0" marR="0" rtl="0" algn="ctr">
              <a:lnSpc>
                <a:spcPct val="149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Seguridad: </a:t>
            </a:r>
            <a:r>
              <a:rPr b="0" i="0" lang="en-US" sz="1700" u="none" cap="none" strike="noStrike">
                <a:solidFill>
                  <a:srgbClr val="FFFFFF"/>
                </a:solidFill>
                <a:latin typeface="Montserrat"/>
                <a:ea typeface="Montserrat"/>
                <a:cs typeface="Montserrat"/>
                <a:sym typeface="Montserrat"/>
              </a:rPr>
              <a:t>Sistemas de control de estabilidad, asistencia al conductor,etc</a:t>
            </a:r>
            <a:endParaRPr/>
          </a:p>
        </p:txBody>
      </p:sp>
      <p:sp>
        <p:nvSpPr>
          <p:cNvPr id="233" name="Google Shape;233;p4"/>
          <p:cNvSpPr txBox="1"/>
          <p:nvPr/>
        </p:nvSpPr>
        <p:spPr>
          <a:xfrm>
            <a:off x="9186641" y="5890645"/>
            <a:ext cx="3637596" cy="3471500"/>
          </a:xfrm>
          <a:prstGeom prst="rect">
            <a:avLst/>
          </a:prstGeom>
          <a:noFill/>
          <a:ln>
            <a:noFill/>
          </a:ln>
        </p:spPr>
        <p:txBody>
          <a:bodyPr anchorCtr="0" anchor="t" bIns="0" lIns="0" spcFirstLastPara="1" rIns="0" wrap="square" tIns="0">
            <a:spAutoFit/>
          </a:bodyPr>
          <a:lstStyle/>
          <a:p>
            <a:pPr indent="0" lvl="0" marL="0" marR="0" rtl="0" algn="ctr">
              <a:lnSpc>
                <a:spcPct val="130060"/>
              </a:lnSpc>
              <a:spcBef>
                <a:spcPts val="0"/>
              </a:spcBef>
              <a:spcAft>
                <a:spcPts val="0"/>
              </a:spcAft>
              <a:buNone/>
            </a:pPr>
            <a:r>
              <a:rPr b="1" i="0" lang="en-US" sz="1660" u="none" cap="none" strike="noStrike">
                <a:solidFill>
                  <a:srgbClr val="FFFFFF"/>
                </a:solidFill>
                <a:latin typeface="Montserrat"/>
                <a:ea typeface="Montserrat"/>
                <a:cs typeface="Montserrat"/>
                <a:sym typeface="Montserrat"/>
              </a:rPr>
              <a:t>Monitores de Salud: </a:t>
            </a:r>
            <a:r>
              <a:rPr b="0" i="0" lang="en-US" sz="1660" u="none" cap="none" strike="noStrike">
                <a:solidFill>
                  <a:srgbClr val="FFFFFF"/>
                </a:solidFill>
                <a:latin typeface="Montserrat"/>
                <a:ea typeface="Montserrat"/>
                <a:cs typeface="Montserrat"/>
                <a:sym typeface="Montserrat"/>
              </a:rPr>
              <a:t>Dispositivos que supervisan constantemente parámetros vitales, como la frecuencia cardíaca y la presión arterial.</a:t>
            </a:r>
            <a:endParaRPr/>
          </a:p>
          <a:p>
            <a:pPr indent="0" lvl="0" marL="0" marR="0" rtl="0" algn="ctr">
              <a:lnSpc>
                <a:spcPct val="130060"/>
              </a:lnSpc>
              <a:spcBef>
                <a:spcPts val="0"/>
              </a:spcBef>
              <a:spcAft>
                <a:spcPts val="0"/>
              </a:spcAft>
              <a:buNone/>
            </a:pPr>
            <a:r>
              <a:t/>
            </a:r>
            <a:endParaRPr b="0" i="0" sz="1660" u="none" cap="none" strike="noStrike">
              <a:solidFill>
                <a:srgbClr val="FFFFFF"/>
              </a:solidFill>
              <a:latin typeface="Montserrat"/>
              <a:ea typeface="Montserrat"/>
              <a:cs typeface="Montserrat"/>
              <a:sym typeface="Montserrat"/>
            </a:endParaRPr>
          </a:p>
          <a:p>
            <a:pPr indent="0" lvl="0" marL="0" marR="0" rtl="0" algn="ctr">
              <a:lnSpc>
                <a:spcPct val="130060"/>
              </a:lnSpc>
              <a:spcBef>
                <a:spcPts val="0"/>
              </a:spcBef>
              <a:spcAft>
                <a:spcPts val="0"/>
              </a:spcAft>
              <a:buNone/>
            </a:pPr>
            <a:r>
              <a:rPr b="1" i="0" lang="en-US" sz="1660" u="none" cap="none" strike="noStrike">
                <a:solidFill>
                  <a:srgbClr val="FFFFFF"/>
                </a:solidFill>
                <a:latin typeface="Montserrat"/>
                <a:ea typeface="Montserrat"/>
                <a:cs typeface="Montserrat"/>
                <a:sym typeface="Montserrat"/>
              </a:rPr>
              <a:t>Interfaz de Usuario:</a:t>
            </a:r>
            <a:r>
              <a:rPr b="0" i="0" lang="en-US" sz="1660" u="none" cap="none" strike="noStrike">
                <a:solidFill>
                  <a:srgbClr val="FFFFFF"/>
                </a:solidFill>
                <a:latin typeface="Montserrat"/>
                <a:ea typeface="Montserrat"/>
                <a:cs typeface="Montserrat"/>
                <a:sym typeface="Montserrat"/>
              </a:rPr>
              <a:t> Los dispositivos a menudo incluyen pantallas táctiles que permiten a los médicos y pacientes interactuar con el sistema de manera intuitiva</a:t>
            </a:r>
            <a:endParaRPr/>
          </a:p>
          <a:p>
            <a:pPr indent="0" lvl="0" marL="0" marR="0" rtl="0" algn="ctr">
              <a:lnSpc>
                <a:spcPct val="130060"/>
              </a:lnSpc>
              <a:spcBef>
                <a:spcPts val="0"/>
              </a:spcBef>
              <a:spcAft>
                <a:spcPts val="0"/>
              </a:spcAft>
              <a:buNone/>
            </a:pPr>
            <a:r>
              <a:t/>
            </a:r>
            <a:endParaRPr b="0" i="0" sz="1660" u="none" cap="none" strike="noStrike">
              <a:solidFill>
                <a:srgbClr val="FFFFFF"/>
              </a:solidFill>
              <a:latin typeface="Montserrat"/>
              <a:ea typeface="Montserrat"/>
              <a:cs typeface="Montserrat"/>
              <a:sym typeface="Montserrat"/>
            </a:endParaRPr>
          </a:p>
        </p:txBody>
      </p:sp>
      <p:sp>
        <p:nvSpPr>
          <p:cNvPr id="234" name="Google Shape;234;p4"/>
          <p:cNvSpPr txBox="1"/>
          <p:nvPr/>
        </p:nvSpPr>
        <p:spPr>
          <a:xfrm>
            <a:off x="13337337" y="5669915"/>
            <a:ext cx="4413936" cy="35883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Hogares Inteligentes: </a:t>
            </a:r>
            <a:r>
              <a:rPr b="0" i="0" lang="en-US" sz="1700" u="none" cap="none" strike="noStrike">
                <a:solidFill>
                  <a:srgbClr val="FFFFFF"/>
                </a:solidFill>
                <a:latin typeface="Montserrat"/>
                <a:ea typeface="Montserrat"/>
                <a:cs typeface="Montserrat"/>
                <a:sym typeface="Montserrat"/>
              </a:rPr>
              <a:t>Dispositivos como termostatos inteligentes, cámaras de seguridad, y asistentes virtuales que gestionan la eficiencia energética, seguridad, y comodidad del hogar.</a:t>
            </a:r>
            <a:endParaRPr/>
          </a:p>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Ciudades Conectadas</a:t>
            </a:r>
            <a:r>
              <a:rPr b="0" i="0" lang="en-US" sz="1700" u="none" cap="none" strike="noStrike">
                <a:solidFill>
                  <a:srgbClr val="FFFFFF"/>
                </a:solidFill>
                <a:latin typeface="Montserrat"/>
                <a:ea typeface="Montserrat"/>
                <a:cs typeface="Montserrat"/>
                <a:sym typeface="Montserrat"/>
              </a:rPr>
              <a:t>: Sistemas de gestión del tráfico, monitorización ambiental, y servicios públicos que utilizan sensores y dispositivos conectados para mejorar la infraestructura urbana.</a:t>
            </a:r>
            <a:endParaRPr/>
          </a:p>
          <a:p>
            <a:pPr indent="0" lvl="0" marL="0" marR="0" rtl="0" algn="ctr">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pic>
        <p:nvPicPr>
          <p:cNvPr id="235" name="Google Shape;235;p4"/>
          <p:cNvPicPr preferRelativeResize="0"/>
          <p:nvPr/>
        </p:nvPicPr>
        <p:blipFill>
          <a:blip r:embed="rId3">
            <a:alphaModFix/>
          </a:blip>
          <a:stretch>
            <a:fillRect/>
          </a:stretch>
        </p:blipFill>
        <p:spPr>
          <a:xfrm>
            <a:off x="1987988" y="2739713"/>
            <a:ext cx="1378575" cy="1378575"/>
          </a:xfrm>
          <a:prstGeom prst="rect">
            <a:avLst/>
          </a:prstGeom>
          <a:noFill/>
          <a:ln>
            <a:noFill/>
          </a:ln>
        </p:spPr>
      </p:pic>
      <p:pic>
        <p:nvPicPr>
          <p:cNvPr id="236" name="Google Shape;236;p4"/>
          <p:cNvPicPr preferRelativeResize="0"/>
          <p:nvPr/>
        </p:nvPicPr>
        <p:blipFill>
          <a:blip r:embed="rId4">
            <a:alphaModFix/>
          </a:blip>
          <a:stretch>
            <a:fillRect/>
          </a:stretch>
        </p:blipFill>
        <p:spPr>
          <a:xfrm>
            <a:off x="6067938" y="2701000"/>
            <a:ext cx="1406125" cy="1406125"/>
          </a:xfrm>
          <a:prstGeom prst="rect">
            <a:avLst/>
          </a:prstGeom>
          <a:noFill/>
          <a:ln>
            <a:noFill/>
          </a:ln>
        </p:spPr>
      </p:pic>
      <p:pic>
        <p:nvPicPr>
          <p:cNvPr id="237" name="Google Shape;237;p4"/>
          <p:cNvPicPr preferRelativeResize="0"/>
          <p:nvPr/>
        </p:nvPicPr>
        <p:blipFill>
          <a:blip r:embed="rId5">
            <a:alphaModFix/>
          </a:blip>
          <a:stretch>
            <a:fillRect/>
          </a:stretch>
        </p:blipFill>
        <p:spPr>
          <a:xfrm>
            <a:off x="10396650" y="2701000"/>
            <a:ext cx="1406100" cy="1406100"/>
          </a:xfrm>
          <a:prstGeom prst="rect">
            <a:avLst/>
          </a:prstGeom>
          <a:noFill/>
          <a:ln>
            <a:noFill/>
          </a:ln>
        </p:spPr>
      </p:pic>
      <p:pic>
        <p:nvPicPr>
          <p:cNvPr id="238" name="Google Shape;238;p4"/>
          <p:cNvPicPr preferRelativeResize="0"/>
          <p:nvPr/>
        </p:nvPicPr>
        <p:blipFill>
          <a:blip r:embed="rId6">
            <a:alphaModFix/>
          </a:blip>
          <a:stretch>
            <a:fillRect/>
          </a:stretch>
        </p:blipFill>
        <p:spPr>
          <a:xfrm>
            <a:off x="14489450" y="2725962"/>
            <a:ext cx="1406100" cy="1406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2" name="Shape 242"/>
        <p:cNvGrpSpPr/>
        <p:nvPr/>
      </p:nvGrpSpPr>
      <p:grpSpPr>
        <a:xfrm>
          <a:off x="0" y="0"/>
          <a:ext cx="0" cy="0"/>
          <a:chOff x="0" y="0"/>
          <a:chExt cx="0" cy="0"/>
        </a:xfrm>
      </p:grpSpPr>
      <p:grpSp>
        <p:nvGrpSpPr>
          <p:cNvPr id="243" name="Google Shape;243;p5"/>
          <p:cNvGrpSpPr/>
          <p:nvPr/>
        </p:nvGrpSpPr>
        <p:grpSpPr>
          <a:xfrm>
            <a:off x="8390879" y="2255701"/>
            <a:ext cx="8754178" cy="1842377"/>
            <a:chOff x="0" y="-19050"/>
            <a:chExt cx="2305612" cy="485232"/>
          </a:xfrm>
        </p:grpSpPr>
        <p:sp>
          <p:nvSpPr>
            <p:cNvPr id="244" name="Google Shape;244;p5"/>
            <p:cNvSpPr/>
            <p:nvPr/>
          </p:nvSpPr>
          <p:spPr>
            <a:xfrm>
              <a:off x="0" y="0"/>
              <a:ext cx="2305612" cy="466182"/>
            </a:xfrm>
            <a:custGeom>
              <a:rect b="b" l="l" r="r" t="t"/>
              <a:pathLst>
                <a:path extrusionOk="0" h="466182" w="2305612">
                  <a:moveTo>
                    <a:pt x="44219" y="0"/>
                  </a:moveTo>
                  <a:lnTo>
                    <a:pt x="2261394" y="0"/>
                  </a:lnTo>
                  <a:cubicBezTo>
                    <a:pt x="2273121" y="0"/>
                    <a:pt x="2284368" y="4659"/>
                    <a:pt x="2292661" y="12951"/>
                  </a:cubicBezTo>
                  <a:cubicBezTo>
                    <a:pt x="2300953" y="21244"/>
                    <a:pt x="2305612" y="32491"/>
                    <a:pt x="2305612" y="44219"/>
                  </a:cubicBezTo>
                  <a:lnTo>
                    <a:pt x="2305612" y="421963"/>
                  </a:lnTo>
                  <a:cubicBezTo>
                    <a:pt x="2305612" y="446385"/>
                    <a:pt x="2285815" y="466182"/>
                    <a:pt x="2261394" y="466182"/>
                  </a:cubicBezTo>
                  <a:lnTo>
                    <a:pt x="44219" y="466182"/>
                  </a:lnTo>
                  <a:cubicBezTo>
                    <a:pt x="19797" y="466182"/>
                    <a:pt x="0" y="446385"/>
                    <a:pt x="0" y="421963"/>
                  </a:cubicBezTo>
                  <a:lnTo>
                    <a:pt x="0" y="44219"/>
                  </a:lnTo>
                  <a:cubicBezTo>
                    <a:pt x="0" y="32491"/>
                    <a:pt x="4659" y="21244"/>
                    <a:pt x="12951" y="12951"/>
                  </a:cubicBezTo>
                  <a:cubicBezTo>
                    <a:pt x="21244" y="4659"/>
                    <a:pt x="32491" y="0"/>
                    <a:pt x="44219"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txBox="1"/>
            <p:nvPr/>
          </p:nvSpPr>
          <p:spPr>
            <a:xfrm>
              <a:off x="0" y="-19050"/>
              <a:ext cx="2305612" cy="4852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6" name="Google Shape;246;p5"/>
          <p:cNvGrpSpPr/>
          <p:nvPr/>
        </p:nvGrpSpPr>
        <p:grpSpPr>
          <a:xfrm>
            <a:off x="1043027" y="3391180"/>
            <a:ext cx="6459672" cy="2384117"/>
            <a:chOff x="0" y="-19050"/>
            <a:chExt cx="1701313" cy="627916"/>
          </a:xfrm>
        </p:grpSpPr>
        <p:sp>
          <p:nvSpPr>
            <p:cNvPr id="247" name="Google Shape;247;p5"/>
            <p:cNvSpPr/>
            <p:nvPr/>
          </p:nvSpPr>
          <p:spPr>
            <a:xfrm>
              <a:off x="0" y="0"/>
              <a:ext cx="1701313" cy="608866"/>
            </a:xfrm>
            <a:custGeom>
              <a:rect b="b" l="l" r="r" t="t"/>
              <a:pathLst>
                <a:path extrusionOk="0" h="608866" w="1701313">
                  <a:moveTo>
                    <a:pt x="59925" y="0"/>
                  </a:moveTo>
                  <a:lnTo>
                    <a:pt x="1641388" y="0"/>
                  </a:lnTo>
                  <a:cubicBezTo>
                    <a:pt x="1674483" y="0"/>
                    <a:pt x="1701313" y="26829"/>
                    <a:pt x="1701313" y="59925"/>
                  </a:cubicBezTo>
                  <a:lnTo>
                    <a:pt x="1701313" y="548941"/>
                  </a:lnTo>
                  <a:cubicBezTo>
                    <a:pt x="1701313" y="564834"/>
                    <a:pt x="1694999" y="580076"/>
                    <a:pt x="1683761" y="591314"/>
                  </a:cubicBezTo>
                  <a:cubicBezTo>
                    <a:pt x="1672523" y="602552"/>
                    <a:pt x="1657281" y="608866"/>
                    <a:pt x="1641388" y="608866"/>
                  </a:cubicBezTo>
                  <a:lnTo>
                    <a:pt x="59925" y="608866"/>
                  </a:lnTo>
                  <a:cubicBezTo>
                    <a:pt x="26829" y="608866"/>
                    <a:pt x="0" y="582036"/>
                    <a:pt x="0" y="548941"/>
                  </a:cubicBezTo>
                  <a:lnTo>
                    <a:pt x="0" y="59925"/>
                  </a:lnTo>
                  <a:cubicBezTo>
                    <a:pt x="0" y="44032"/>
                    <a:pt x="6314" y="28790"/>
                    <a:pt x="17552" y="17552"/>
                  </a:cubicBezTo>
                  <a:cubicBezTo>
                    <a:pt x="28790" y="6314"/>
                    <a:pt x="44032" y="0"/>
                    <a:pt x="59925"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txBox="1"/>
            <p:nvPr/>
          </p:nvSpPr>
          <p:spPr>
            <a:xfrm>
              <a:off x="0" y="-19050"/>
              <a:ext cx="1701313"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5"/>
          <p:cNvGrpSpPr/>
          <p:nvPr/>
        </p:nvGrpSpPr>
        <p:grpSpPr>
          <a:xfrm>
            <a:off x="1239988" y="6165465"/>
            <a:ext cx="6262711" cy="2384117"/>
            <a:chOff x="0" y="-19050"/>
            <a:chExt cx="1649438" cy="627916"/>
          </a:xfrm>
        </p:grpSpPr>
        <p:sp>
          <p:nvSpPr>
            <p:cNvPr id="250" name="Google Shape;250;p5"/>
            <p:cNvSpPr/>
            <p:nvPr/>
          </p:nvSpPr>
          <p:spPr>
            <a:xfrm>
              <a:off x="0" y="0"/>
              <a:ext cx="1649438" cy="608866"/>
            </a:xfrm>
            <a:custGeom>
              <a:rect b="b" l="l" r="r" t="t"/>
              <a:pathLst>
                <a:path extrusionOk="0" h="608866" w="1649438">
                  <a:moveTo>
                    <a:pt x="61810" y="0"/>
                  </a:moveTo>
                  <a:lnTo>
                    <a:pt x="1587629" y="0"/>
                  </a:lnTo>
                  <a:cubicBezTo>
                    <a:pt x="1604022" y="0"/>
                    <a:pt x="1619743" y="6512"/>
                    <a:pt x="1631335" y="18104"/>
                  </a:cubicBezTo>
                  <a:cubicBezTo>
                    <a:pt x="1642926" y="29695"/>
                    <a:pt x="1649438" y="45417"/>
                    <a:pt x="1649438" y="61810"/>
                  </a:cubicBezTo>
                  <a:lnTo>
                    <a:pt x="1649438" y="547056"/>
                  </a:lnTo>
                  <a:cubicBezTo>
                    <a:pt x="1649438" y="563449"/>
                    <a:pt x="1642926" y="579171"/>
                    <a:pt x="1631335" y="590762"/>
                  </a:cubicBezTo>
                  <a:cubicBezTo>
                    <a:pt x="1619743" y="602354"/>
                    <a:pt x="1604022" y="608866"/>
                    <a:pt x="1587629" y="608866"/>
                  </a:cubicBezTo>
                  <a:lnTo>
                    <a:pt x="61810" y="608866"/>
                  </a:lnTo>
                  <a:cubicBezTo>
                    <a:pt x="45417" y="608866"/>
                    <a:pt x="29695" y="602354"/>
                    <a:pt x="18104" y="590762"/>
                  </a:cubicBezTo>
                  <a:cubicBezTo>
                    <a:pt x="6512" y="579171"/>
                    <a:pt x="0" y="563449"/>
                    <a:pt x="0" y="547056"/>
                  </a:cubicBezTo>
                  <a:lnTo>
                    <a:pt x="0" y="61810"/>
                  </a:lnTo>
                  <a:cubicBezTo>
                    <a:pt x="0" y="45417"/>
                    <a:pt x="6512" y="29695"/>
                    <a:pt x="18104" y="18104"/>
                  </a:cubicBezTo>
                  <a:cubicBezTo>
                    <a:pt x="29695" y="6512"/>
                    <a:pt x="45417" y="0"/>
                    <a:pt x="61810"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txBox="1"/>
            <p:nvPr/>
          </p:nvSpPr>
          <p:spPr>
            <a:xfrm>
              <a:off x="0" y="-19050"/>
              <a:ext cx="1649438"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2" name="Google Shape;252;p5"/>
          <p:cNvGrpSpPr/>
          <p:nvPr/>
        </p:nvGrpSpPr>
        <p:grpSpPr>
          <a:xfrm>
            <a:off x="11568392" y="4642535"/>
            <a:ext cx="6029855" cy="3602849"/>
            <a:chOff x="0" y="-19050"/>
            <a:chExt cx="1588110" cy="948899"/>
          </a:xfrm>
        </p:grpSpPr>
        <p:sp>
          <p:nvSpPr>
            <p:cNvPr id="253" name="Google Shape;253;p5"/>
            <p:cNvSpPr/>
            <p:nvPr/>
          </p:nvSpPr>
          <p:spPr>
            <a:xfrm>
              <a:off x="0" y="0"/>
              <a:ext cx="1588110" cy="929849"/>
            </a:xfrm>
            <a:custGeom>
              <a:rect b="b" l="l" r="r" t="t"/>
              <a:pathLst>
                <a:path extrusionOk="0" h="929849" w="1588110">
                  <a:moveTo>
                    <a:pt x="64197" y="0"/>
                  </a:moveTo>
                  <a:lnTo>
                    <a:pt x="1523913" y="0"/>
                  </a:lnTo>
                  <a:cubicBezTo>
                    <a:pt x="1540939" y="0"/>
                    <a:pt x="1557268" y="6764"/>
                    <a:pt x="1569307" y="18803"/>
                  </a:cubicBezTo>
                  <a:cubicBezTo>
                    <a:pt x="1581346" y="30842"/>
                    <a:pt x="1588110" y="47171"/>
                    <a:pt x="1588110" y="64197"/>
                  </a:cubicBezTo>
                  <a:lnTo>
                    <a:pt x="1588110" y="865652"/>
                  </a:lnTo>
                  <a:cubicBezTo>
                    <a:pt x="1588110" y="882678"/>
                    <a:pt x="1581346" y="899007"/>
                    <a:pt x="1569307" y="911046"/>
                  </a:cubicBezTo>
                  <a:cubicBezTo>
                    <a:pt x="1557268" y="923085"/>
                    <a:pt x="1540939" y="929849"/>
                    <a:pt x="1523913" y="929849"/>
                  </a:cubicBezTo>
                  <a:lnTo>
                    <a:pt x="64197" y="929849"/>
                  </a:lnTo>
                  <a:cubicBezTo>
                    <a:pt x="47171" y="929849"/>
                    <a:pt x="30842" y="923085"/>
                    <a:pt x="18803" y="911046"/>
                  </a:cubicBezTo>
                  <a:cubicBezTo>
                    <a:pt x="6764" y="899007"/>
                    <a:pt x="0" y="882678"/>
                    <a:pt x="0" y="865652"/>
                  </a:cubicBezTo>
                  <a:lnTo>
                    <a:pt x="0" y="64197"/>
                  </a:lnTo>
                  <a:cubicBezTo>
                    <a:pt x="0" y="47171"/>
                    <a:pt x="6764" y="30842"/>
                    <a:pt x="18803" y="18803"/>
                  </a:cubicBezTo>
                  <a:cubicBezTo>
                    <a:pt x="30842" y="6764"/>
                    <a:pt x="47171" y="0"/>
                    <a:pt x="64197"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txBox="1"/>
            <p:nvPr/>
          </p:nvSpPr>
          <p:spPr>
            <a:xfrm>
              <a:off x="0" y="-19050"/>
              <a:ext cx="1588110" cy="94889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5" name="Google Shape;255;p5"/>
          <p:cNvSpPr/>
          <p:nvPr/>
        </p:nvSpPr>
        <p:spPr>
          <a:xfrm>
            <a:off x="8198025" y="5058194"/>
            <a:ext cx="2220529" cy="2220529"/>
          </a:xfrm>
          <a:custGeom>
            <a:rect b="b" l="l" r="r" t="t"/>
            <a:pathLst>
              <a:path extrusionOk="0" h="2220529" w="2220529">
                <a:moveTo>
                  <a:pt x="0" y="0"/>
                </a:moveTo>
                <a:lnTo>
                  <a:pt x="2220529" y="0"/>
                </a:lnTo>
                <a:lnTo>
                  <a:pt x="2220529" y="2220530"/>
                </a:lnTo>
                <a:lnTo>
                  <a:pt x="0" y="2220530"/>
                </a:lnTo>
                <a:lnTo>
                  <a:pt x="0" y="0"/>
                </a:lnTo>
                <a:close/>
              </a:path>
            </a:pathLst>
          </a:custGeom>
          <a:blipFill rotWithShape="1">
            <a:blip r:embed="rId3">
              <a:alphaModFix/>
            </a:blip>
            <a:stretch>
              <a:fillRect b="0" l="0" r="0" t="0"/>
            </a:stretch>
          </a:blipFill>
          <a:ln>
            <a:noFill/>
          </a:ln>
        </p:spPr>
      </p:sp>
      <p:sp>
        <p:nvSpPr>
          <p:cNvPr id="256" name="Google Shape;256;p5"/>
          <p:cNvSpPr txBox="1"/>
          <p:nvPr/>
        </p:nvSpPr>
        <p:spPr>
          <a:xfrm>
            <a:off x="1043027" y="812385"/>
            <a:ext cx="8696214" cy="1527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SISTEMA OPERATIVO MÓVIL (</a:t>
            </a:r>
            <a:r>
              <a:rPr b="0" i="0" lang="en-US" sz="5000" u="none" cap="none" strike="noStrike">
                <a:solidFill>
                  <a:srgbClr val="ACFDDB"/>
                </a:solidFill>
                <a:latin typeface="Arial"/>
                <a:ea typeface="Arial"/>
                <a:cs typeface="Arial"/>
                <a:sym typeface="Arial"/>
              </a:rPr>
              <a:t>ANDROID</a:t>
            </a:r>
            <a:r>
              <a:rPr b="0" i="0" lang="en-US" sz="5000" u="none" cap="none" strike="noStrike">
                <a:solidFill>
                  <a:srgbClr val="FFFFFF"/>
                </a:solidFill>
                <a:latin typeface="Arial"/>
                <a:ea typeface="Arial"/>
                <a:cs typeface="Arial"/>
                <a:sym typeface="Arial"/>
              </a:rPr>
              <a:t>)</a:t>
            </a:r>
            <a:endParaRPr/>
          </a:p>
        </p:txBody>
      </p:sp>
      <p:sp>
        <p:nvSpPr>
          <p:cNvPr id="257" name="Google Shape;257;p5"/>
          <p:cNvSpPr txBox="1"/>
          <p:nvPr/>
        </p:nvSpPr>
        <p:spPr>
          <a:xfrm>
            <a:off x="8581914" y="2577645"/>
            <a:ext cx="8208000" cy="14331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900" u="none" cap="none" strike="noStrike">
                <a:solidFill>
                  <a:srgbClr val="FFFFFF"/>
                </a:solidFill>
                <a:latin typeface="Montserrat"/>
                <a:ea typeface="Montserrat"/>
                <a:cs typeface="Montserrat"/>
                <a:sym typeface="Montserrat"/>
              </a:rPr>
              <a:t>Android fue lanzado en 2008 por Google y rápidamente se convirtió en el </a:t>
            </a:r>
            <a:r>
              <a:rPr b="0" i="0" lang="en-US" sz="1900" u="none" cap="none" strike="noStrike">
                <a:solidFill>
                  <a:srgbClr val="ACFDDB"/>
                </a:solidFill>
                <a:latin typeface="Montserrat"/>
                <a:ea typeface="Montserrat"/>
                <a:cs typeface="Montserrat"/>
                <a:sym typeface="Montserrat"/>
              </a:rPr>
              <a:t>sistema operativo</a:t>
            </a:r>
            <a:r>
              <a:rPr b="0" i="0" lang="en-US" sz="1900" u="none" cap="none" strike="noStrike">
                <a:solidFill>
                  <a:srgbClr val="FFFFFF"/>
                </a:solidFill>
                <a:latin typeface="Montserrat"/>
                <a:ea typeface="Montserrat"/>
                <a:cs typeface="Montserrat"/>
                <a:sym typeface="Montserrat"/>
              </a:rPr>
              <a:t> móvil más utilizado a nivel mundial, impulsado por su naturaleza de código abierto y su amplia variedad de dispositivos que lo utilizan.</a:t>
            </a:r>
            <a:endParaRPr/>
          </a:p>
        </p:txBody>
      </p:sp>
      <p:sp>
        <p:nvSpPr>
          <p:cNvPr id="258" name="Google Shape;258;p5"/>
          <p:cNvSpPr txBox="1"/>
          <p:nvPr/>
        </p:nvSpPr>
        <p:spPr>
          <a:xfrm>
            <a:off x="2804985" y="3841083"/>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Kernel</a:t>
            </a:r>
            <a:endParaRPr/>
          </a:p>
        </p:txBody>
      </p:sp>
      <p:sp>
        <p:nvSpPr>
          <p:cNvPr id="259" name="Google Shape;259;p5"/>
          <p:cNvSpPr txBox="1"/>
          <p:nvPr/>
        </p:nvSpPr>
        <p:spPr>
          <a:xfrm>
            <a:off x="2804985" y="4236225"/>
            <a:ext cx="4390800" cy="1422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Se basa en el núcleo de </a:t>
            </a:r>
            <a:r>
              <a:rPr b="0" i="0" lang="en-US" sz="1400" u="none" cap="none" strike="noStrike">
                <a:solidFill>
                  <a:srgbClr val="ACFDDB"/>
                </a:solidFill>
                <a:latin typeface="Open Sans"/>
                <a:ea typeface="Open Sans"/>
                <a:cs typeface="Open Sans"/>
                <a:sym typeface="Open Sans"/>
              </a:rPr>
              <a:t>Linux</a:t>
            </a:r>
            <a:r>
              <a:rPr b="0" i="0" lang="en-US" sz="1400" u="none" cap="none" strike="noStrike">
                <a:solidFill>
                  <a:srgbClr val="FFFFFF"/>
                </a:solidFill>
                <a:latin typeface="Open Sans"/>
                <a:ea typeface="Open Sans"/>
                <a:cs typeface="Open Sans"/>
                <a:sym typeface="Open Sans"/>
              </a:rPr>
              <a:t>, que es responsable de gestionar el hardware, los procesos, la memoria y la seguridad del sistema. Esta base proporciona una sólida estabilidad y seguridad, que es crucial para un sistema operativo móvil.</a:t>
            </a:r>
            <a:endParaRPr/>
          </a:p>
        </p:txBody>
      </p:sp>
      <p:sp>
        <p:nvSpPr>
          <p:cNvPr id="260" name="Google Shape;260;p5"/>
          <p:cNvSpPr txBox="1"/>
          <p:nvPr/>
        </p:nvSpPr>
        <p:spPr>
          <a:xfrm>
            <a:off x="2804985" y="6386768"/>
            <a:ext cx="43911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Bibliotecas</a:t>
            </a:r>
            <a:endParaRPr/>
          </a:p>
        </p:txBody>
      </p:sp>
      <p:sp>
        <p:nvSpPr>
          <p:cNvPr id="261" name="Google Shape;261;p5"/>
          <p:cNvSpPr txBox="1"/>
          <p:nvPr/>
        </p:nvSpPr>
        <p:spPr>
          <a:xfrm>
            <a:off x="2804985" y="6689150"/>
            <a:ext cx="4390800" cy="1723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Android utiliza bibliotecas escritas en C++ y Java, que ofrecen una serie de API (Interfaces de Programación de Aplicaciones) que los desarrolladores pueden utilizar para crear aplicaciones que aprovechen las características del hardware del dispositivo.</a:t>
            </a:r>
            <a:endParaRPr/>
          </a:p>
        </p:txBody>
      </p:sp>
      <p:sp>
        <p:nvSpPr>
          <p:cNvPr id="262" name="Google Shape;262;p5"/>
          <p:cNvSpPr txBox="1"/>
          <p:nvPr/>
        </p:nvSpPr>
        <p:spPr>
          <a:xfrm>
            <a:off x="12829788" y="5106031"/>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Herramientas</a:t>
            </a:r>
            <a:endParaRPr/>
          </a:p>
        </p:txBody>
      </p:sp>
      <p:sp>
        <p:nvSpPr>
          <p:cNvPr id="263" name="Google Shape;263;p5"/>
          <p:cNvSpPr txBox="1"/>
          <p:nvPr/>
        </p:nvSpPr>
        <p:spPr>
          <a:xfrm>
            <a:off x="12829788" y="5577372"/>
            <a:ext cx="4390938" cy="123126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Android Studio es el entorno de desarrollo integrado (IDE) oficial, y Gradle es el sistema de automatización de compilación utilizado para gestionar las dependencias y el proceso de construcción de aplicaciones.</a:t>
            </a:r>
            <a:endParaRPr/>
          </a:p>
        </p:txBody>
      </p:sp>
      <p:sp>
        <p:nvSpPr>
          <p:cNvPr id="264" name="Google Shape;264;p5"/>
          <p:cNvSpPr txBox="1"/>
          <p:nvPr/>
        </p:nvSpPr>
        <p:spPr>
          <a:xfrm>
            <a:off x="12829788" y="7027712"/>
            <a:ext cx="4390938" cy="9836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 Kotlin y Java son los principales </a:t>
            </a:r>
            <a:r>
              <a:rPr b="0" i="0" lang="en-US" sz="1400" u="none" cap="none" strike="noStrike">
                <a:solidFill>
                  <a:srgbClr val="67D3CD"/>
                </a:solidFill>
                <a:latin typeface="Open Sans"/>
                <a:ea typeface="Open Sans"/>
                <a:cs typeface="Open Sans"/>
                <a:sym typeface="Open Sans"/>
              </a:rPr>
              <a:t>lenguajes </a:t>
            </a:r>
            <a:r>
              <a:rPr b="0" i="0" lang="en-US" sz="1400" u="none" cap="none" strike="noStrike">
                <a:solidFill>
                  <a:srgbClr val="FFFFFF"/>
                </a:solidFill>
                <a:latin typeface="Open Sans"/>
                <a:ea typeface="Open Sans"/>
                <a:cs typeface="Open Sans"/>
                <a:sym typeface="Open Sans"/>
              </a:rPr>
              <a:t>de programación utilizados en el desarrollo de aplicaciones para Android. Kotlin, en particular, ha ganado popularidad por su concisión y seguridad.</a:t>
            </a:r>
            <a:endParaRPr/>
          </a:p>
        </p:txBody>
      </p:sp>
      <p:pic>
        <p:nvPicPr>
          <p:cNvPr id="265" name="Google Shape;265;p5"/>
          <p:cNvPicPr preferRelativeResize="0"/>
          <p:nvPr/>
        </p:nvPicPr>
        <p:blipFill>
          <a:blip r:embed="rId4">
            <a:alphaModFix/>
          </a:blip>
          <a:stretch>
            <a:fillRect/>
          </a:stretch>
        </p:blipFill>
        <p:spPr>
          <a:xfrm>
            <a:off x="1043020" y="3928099"/>
            <a:ext cx="1527174" cy="1527174"/>
          </a:xfrm>
          <a:prstGeom prst="rect">
            <a:avLst/>
          </a:prstGeom>
          <a:noFill/>
          <a:ln>
            <a:noFill/>
          </a:ln>
        </p:spPr>
      </p:pic>
      <p:pic>
        <p:nvPicPr>
          <p:cNvPr id="266" name="Google Shape;266;p5"/>
          <p:cNvPicPr preferRelativeResize="0"/>
          <p:nvPr/>
        </p:nvPicPr>
        <p:blipFill>
          <a:blip r:embed="rId5">
            <a:alphaModFix/>
          </a:blip>
          <a:stretch>
            <a:fillRect/>
          </a:stretch>
        </p:blipFill>
        <p:spPr>
          <a:xfrm>
            <a:off x="742001" y="6593948"/>
            <a:ext cx="1527174" cy="1527174"/>
          </a:xfrm>
          <a:prstGeom prst="rect">
            <a:avLst/>
          </a:prstGeom>
          <a:noFill/>
          <a:ln>
            <a:noFill/>
          </a:ln>
        </p:spPr>
      </p:pic>
      <p:pic>
        <p:nvPicPr>
          <p:cNvPr id="267" name="Google Shape;267;p5"/>
          <p:cNvPicPr preferRelativeResize="0"/>
          <p:nvPr/>
        </p:nvPicPr>
        <p:blipFill>
          <a:blip r:embed="rId6">
            <a:alphaModFix/>
          </a:blip>
          <a:stretch>
            <a:fillRect/>
          </a:stretch>
        </p:blipFill>
        <p:spPr>
          <a:xfrm>
            <a:off x="10888946" y="5678775"/>
            <a:ext cx="1723800" cy="172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